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64" r:id="rId2"/>
    <p:sldId id="260" r:id="rId3"/>
    <p:sldId id="261" r:id="rId4"/>
    <p:sldId id="267" r:id="rId5"/>
    <p:sldId id="280" r:id="rId6"/>
    <p:sldId id="262" r:id="rId7"/>
    <p:sldId id="273" r:id="rId8"/>
    <p:sldId id="272" r:id="rId9"/>
    <p:sldId id="274" r:id="rId10"/>
    <p:sldId id="275" r:id="rId11"/>
    <p:sldId id="276" r:id="rId12"/>
    <p:sldId id="277" r:id="rId13"/>
    <p:sldId id="278" r:id="rId14"/>
    <p:sldId id="279" r:id="rId15"/>
    <p:sldId id="269" r:id="rId16"/>
  </p:sldIdLst>
  <p:sldSz cx="13004800" cy="97536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77" d="100"/>
          <a:sy n="77" d="100"/>
        </p:scale>
        <p:origin x="1680"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5BB5FD2-0A4F-4A53-89F3-3DBFC4FAD6A5}" type="datetimeFigureOut">
              <a:rPr lang="hr-HR" smtClean="0"/>
              <a:t>2.12.2019.</a:t>
            </a:fld>
            <a:endParaRPr lang="hr-HR"/>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D2C0E01-CB7C-4044-BE3A-6F7373A39E58}" type="slidenum">
              <a:rPr lang="hr-HR" smtClean="0"/>
              <a:t>‹#›</a:t>
            </a:fld>
            <a:endParaRPr lang="hr-HR"/>
          </a:p>
        </p:txBody>
      </p:sp>
    </p:spTree>
    <p:extLst>
      <p:ext uri="{BB962C8B-B14F-4D97-AF65-F5344CB8AC3E}">
        <p14:creationId xmlns:p14="http://schemas.microsoft.com/office/powerpoint/2010/main" val="196303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17575" y="744538"/>
            <a:ext cx="4962525" cy="3722687"/>
          </a:xfrm>
          <a:prstGeom prst="rect">
            <a:avLst/>
          </a:prstGeom>
        </p:spPr>
        <p:txBody>
          <a:bodyPr/>
          <a:lstStyle/>
          <a:p>
            <a:endParaRPr/>
          </a:p>
        </p:txBody>
      </p:sp>
      <p:sp>
        <p:nvSpPr>
          <p:cNvPr id="117" name="Shape 117"/>
          <p:cNvSpPr>
            <a:spLocks noGrp="1"/>
          </p:cNvSpPr>
          <p:nvPr>
            <p:ph type="body" sz="quarter" idx="1"/>
          </p:nvPr>
        </p:nvSpPr>
        <p:spPr>
          <a:xfrm>
            <a:off x="906357" y="4715907"/>
            <a:ext cx="4984962" cy="446770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104470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900"/>
            </a:lvl1pPr>
            <a:lvl2pPr marL="0" indent="0" algn="ctr">
              <a:spcBef>
                <a:spcPts val="0"/>
              </a:spcBef>
              <a:buSzTx/>
              <a:buNone/>
              <a:defRPr sz="3900"/>
            </a:lvl2pPr>
            <a:lvl3pPr marL="0" indent="0" algn="ctr">
              <a:spcBef>
                <a:spcPts val="0"/>
              </a:spcBef>
              <a:buSzTx/>
              <a:buNone/>
              <a:defRPr sz="3900"/>
            </a:lvl3pPr>
            <a:lvl4pPr marL="0" indent="0" algn="ctr">
              <a:spcBef>
                <a:spcPts val="0"/>
              </a:spcBef>
              <a:buSzTx/>
              <a:buNone/>
              <a:defRPr sz="3900"/>
            </a:lvl4pPr>
            <a:lvl5pPr marL="0" indent="0" algn="ctr">
              <a:spcBef>
                <a:spcPts val="0"/>
              </a:spcBef>
              <a:buSzTx/>
              <a:buNone/>
              <a:defRPr sz="39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900"/>
            </a:lvl1pPr>
            <a:lvl2pPr marL="0" indent="0" algn="ctr">
              <a:spcBef>
                <a:spcPts val="0"/>
              </a:spcBef>
              <a:buSzTx/>
              <a:buNone/>
              <a:defRPr sz="3900"/>
            </a:lvl2pPr>
            <a:lvl3pPr marL="0" indent="0" algn="ctr">
              <a:spcBef>
                <a:spcPts val="0"/>
              </a:spcBef>
              <a:buSzTx/>
              <a:buNone/>
              <a:defRPr sz="3900"/>
            </a:lvl3pPr>
            <a:lvl4pPr marL="0" indent="0" algn="ctr">
              <a:spcBef>
                <a:spcPts val="0"/>
              </a:spcBef>
              <a:buSzTx/>
              <a:buNone/>
              <a:defRPr sz="3900"/>
            </a:lvl4pPr>
            <a:lvl5pPr marL="0" indent="0" algn="ctr">
              <a:spcBef>
                <a:spcPts val="0"/>
              </a:spcBef>
              <a:buSzTx/>
              <a:buNone/>
              <a:defRPr sz="39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lgn="ctr">
              <a:defRPr>
                <a:solidFill>
                  <a:srgbClr val="000000"/>
                </a:solidFill>
              </a:defRPr>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900"/>
            </a:lvl1pPr>
            <a:lvl2pPr marL="0" indent="0" algn="ctr">
              <a:spcBef>
                <a:spcPts val="0"/>
              </a:spcBef>
              <a:buSzTx/>
              <a:buNone/>
              <a:defRPr sz="3900"/>
            </a:lvl2pPr>
            <a:lvl3pPr marL="0" indent="0" algn="ctr">
              <a:spcBef>
                <a:spcPts val="0"/>
              </a:spcBef>
              <a:buSzTx/>
              <a:buNone/>
              <a:defRPr sz="3900"/>
            </a:lvl3pPr>
            <a:lvl4pPr marL="0" indent="0" algn="ctr">
              <a:spcBef>
                <a:spcPts val="0"/>
              </a:spcBef>
              <a:buSzTx/>
              <a:buNone/>
              <a:defRPr sz="3900"/>
            </a:lvl4pPr>
            <a:lvl5pPr marL="0" indent="0" algn="ctr">
              <a:spcBef>
                <a:spcPts val="0"/>
              </a:spcBef>
              <a:buSzTx/>
              <a:buNone/>
              <a:defRPr sz="39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dir="u"/>
  </p:transition>
  <p:txStyles>
    <p:title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emf"/><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5C0126-3EF3-734A-86DF-539A9C191D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22" y="-95250"/>
            <a:ext cx="13254643" cy="5900738"/>
          </a:xfrm>
          <a:prstGeom prst="rect">
            <a:avLst/>
          </a:prstGeom>
        </p:spPr>
      </p:pic>
      <p:sp>
        <p:nvSpPr>
          <p:cNvPr id="8" name="Naslov">
            <a:extLst>
              <a:ext uri="{FF2B5EF4-FFF2-40B4-BE49-F238E27FC236}">
                <a16:creationId xmlns:a16="http://schemas.microsoft.com/office/drawing/2014/main" id="{D58CA436-3FA7-5644-9759-6B83ACDDFE40}"/>
              </a:ext>
            </a:extLst>
          </p:cNvPr>
          <p:cNvSpPr txBox="1">
            <a:spLocks/>
          </p:cNvSpPr>
          <p:nvPr/>
        </p:nvSpPr>
        <p:spPr>
          <a:xfrm>
            <a:off x="1855513" y="7768716"/>
            <a:ext cx="9601200" cy="149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fontScale="92500" lnSpcReduction="20000"/>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F3D84"/>
                </a:solidFill>
                <a:uFillTx/>
                <a:latin typeface="Helvetica"/>
                <a:ea typeface="Helvetica"/>
                <a:cs typeface="Helvetica"/>
                <a:sym typeface="Helvetica"/>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a:lstStyle>
          <a:p>
            <a:pPr algn="ctr" hangingPunct="1"/>
            <a:r>
              <a:rPr lang="en-GB" b="1" dirty="0"/>
              <a:t>Demographic policy measures </a:t>
            </a:r>
          </a:p>
          <a:p>
            <a:pPr hangingPunct="1"/>
            <a:endParaRPr lang="en-US" dirty="0"/>
          </a:p>
        </p:txBody>
      </p:sp>
      <p:sp>
        <p:nvSpPr>
          <p:cNvPr id="5" name="Tekst: Cras molestie nunc id ligula egestas, a auctor dui porttitor.…">
            <a:extLst>
              <a:ext uri="{FF2B5EF4-FFF2-40B4-BE49-F238E27FC236}">
                <a16:creationId xmlns:a16="http://schemas.microsoft.com/office/drawing/2014/main" id="{36BA7D8F-E8D1-491D-9E18-D42833600A12}"/>
              </a:ext>
            </a:extLst>
          </p:cNvPr>
          <p:cNvSpPr txBox="1">
            <a:spLocks/>
          </p:cNvSpPr>
          <p:nvPr/>
        </p:nvSpPr>
        <p:spPr>
          <a:xfrm>
            <a:off x="10996286" y="8755598"/>
            <a:ext cx="10464800" cy="282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ctr" defTabSz="584200" rtl="0" latinLnBrk="0">
              <a:lnSpc>
                <a:spcPct val="100000"/>
              </a:lnSpc>
              <a:spcBef>
                <a:spcPts val="0"/>
              </a:spcBef>
              <a:spcAft>
                <a:spcPts val="0"/>
              </a:spcAft>
              <a:buClrTx/>
              <a:buSzTx/>
              <a:buFontTx/>
              <a:buNone/>
              <a:tabLst/>
              <a:defRPr sz="39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ctr" defTabSz="584200" rtl="0" latinLnBrk="0">
              <a:lnSpc>
                <a:spcPct val="100000"/>
              </a:lnSpc>
              <a:spcBef>
                <a:spcPts val="0"/>
              </a:spcBef>
              <a:spcAft>
                <a:spcPts val="0"/>
              </a:spcAft>
              <a:buClrTx/>
              <a:buSzTx/>
              <a:buFontTx/>
              <a:buNone/>
              <a:tabLst/>
              <a:defRPr sz="39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584200" rtl="0" latinLnBrk="0">
              <a:lnSpc>
                <a:spcPct val="100000"/>
              </a:lnSpc>
              <a:spcBef>
                <a:spcPts val="0"/>
              </a:spcBef>
              <a:spcAft>
                <a:spcPts val="0"/>
              </a:spcAft>
              <a:buClrTx/>
              <a:buSzTx/>
              <a:buFontTx/>
              <a:buNone/>
              <a:tabLst/>
              <a:defRPr sz="39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584200" rtl="0" latinLnBrk="0">
              <a:lnSpc>
                <a:spcPct val="100000"/>
              </a:lnSpc>
              <a:spcBef>
                <a:spcPts val="0"/>
              </a:spcBef>
              <a:spcAft>
                <a:spcPts val="0"/>
              </a:spcAft>
              <a:buClrTx/>
              <a:buSzTx/>
              <a:buFontTx/>
              <a:buNone/>
              <a:tabLst/>
              <a:defRPr sz="39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584200" rtl="0" latinLnBrk="0">
              <a:lnSpc>
                <a:spcPct val="100000"/>
              </a:lnSpc>
              <a:spcBef>
                <a:spcPts val="0"/>
              </a:spcBef>
              <a:spcAft>
                <a:spcPts val="0"/>
              </a:spcAft>
              <a:buClrTx/>
              <a:buSzTx/>
              <a:buFontTx/>
              <a:buNone/>
              <a:tabLst/>
              <a:defRPr sz="39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algn="l" hangingPunct="1">
              <a:defRPr sz="2000">
                <a:latin typeface="Helvetica"/>
                <a:ea typeface="Helvetica"/>
                <a:cs typeface="Helvetica"/>
                <a:sym typeface="Helvetica"/>
              </a:defRPr>
            </a:pPr>
            <a:endParaRPr lang="hr-HR" sz="2000" dirty="0">
              <a:latin typeface="Helvetica"/>
              <a:ea typeface="Helvetica"/>
              <a:cs typeface="Helvetica"/>
              <a:sym typeface="Helvetica"/>
            </a:endParaRPr>
          </a:p>
        </p:txBody>
      </p:sp>
      <p:pic>
        <p:nvPicPr>
          <p:cNvPr id="2" name="Picture 1"/>
          <p:cNvPicPr>
            <a:picLocks noChangeAspect="1"/>
          </p:cNvPicPr>
          <p:nvPr/>
        </p:nvPicPr>
        <p:blipFill>
          <a:blip r:embed="rId3"/>
          <a:stretch>
            <a:fillRect/>
          </a:stretch>
        </p:blipFill>
        <p:spPr>
          <a:xfrm>
            <a:off x="6502399" y="4107609"/>
            <a:ext cx="2600298" cy="2687203"/>
          </a:xfrm>
          <a:prstGeom prst="rect">
            <a:avLst/>
          </a:prstGeom>
        </p:spPr>
      </p:pic>
      <p:pic>
        <p:nvPicPr>
          <p:cNvPr id="3" name="Picture 2"/>
          <p:cNvPicPr>
            <a:picLocks noChangeAspect="1"/>
          </p:cNvPicPr>
          <p:nvPr/>
        </p:nvPicPr>
        <p:blipFill>
          <a:blip r:embed="rId4"/>
          <a:stretch>
            <a:fillRect/>
          </a:stretch>
        </p:blipFill>
        <p:spPr>
          <a:xfrm>
            <a:off x="11688016" y="8008773"/>
            <a:ext cx="1109568" cy="1493649"/>
          </a:xfrm>
          <a:prstGeom prst="rect">
            <a:avLst/>
          </a:prstGeom>
        </p:spPr>
      </p:pic>
    </p:spTree>
    <p:extLst>
      <p:ext uri="{BB962C8B-B14F-4D97-AF65-F5344CB8AC3E}">
        <p14:creationId xmlns:p14="http://schemas.microsoft.com/office/powerpoint/2010/main" val="96902735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3C1BC5-3140-034E-A203-27B4C76E61D2}"/>
              </a:ext>
            </a:extLst>
          </p:cNvPr>
          <p:cNvSpPr txBox="1"/>
          <p:nvPr/>
        </p:nvSpPr>
        <p:spPr>
          <a:xfrm>
            <a:off x="1161090" y="3206934"/>
            <a:ext cx="9601199" cy="30110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50800" rIns="50800" bIns="50800" numCol="1" spcCol="38100" rtlCol="0" anchor="ctr">
            <a:spAutoFit/>
          </a:bodyPr>
          <a:lstStyle/>
          <a:p>
            <a:pPr marL="342900" indent="-342900" algn="just">
              <a:lnSpc>
                <a:spcPct val="150000"/>
              </a:lnSpc>
              <a:buFont typeface="+mj-lt"/>
              <a:buAutoNum type="arabicPeriod" startAt="5"/>
            </a:pPr>
            <a:r>
              <a:rPr lang="en-US" sz="1800" dirty="0" smtClean="0"/>
              <a:t>Free </a:t>
            </a:r>
            <a:r>
              <a:rPr lang="en-US" sz="1800" dirty="0"/>
              <a:t>textbooks (until 2019) </a:t>
            </a:r>
          </a:p>
          <a:p>
            <a:pPr marL="342900" indent="-342900" algn="just">
              <a:lnSpc>
                <a:spcPct val="150000"/>
              </a:lnSpc>
              <a:buBlip>
                <a:blip r:embed="rId2"/>
              </a:buBlip>
            </a:pPr>
            <a:r>
              <a:rPr lang="en-US" sz="1800" dirty="0"/>
              <a:t>the City of Zagreb assured for each primary and secondary student textbooks and workbooks for free </a:t>
            </a:r>
          </a:p>
          <a:p>
            <a:pPr marL="342900" indent="-342900" algn="just">
              <a:lnSpc>
                <a:spcPct val="150000"/>
              </a:lnSpc>
              <a:buBlip>
                <a:blip r:embed="rId2"/>
              </a:buBlip>
            </a:pPr>
            <a:r>
              <a:rPr lang="en-US" sz="1800" dirty="0"/>
              <a:t>from 2019, State took over funding of textbooks, but workbooks are still assured by the City of Zagreb  </a:t>
            </a:r>
          </a:p>
          <a:p>
            <a:pPr marL="342900" indent="-342900" algn="just">
              <a:lnSpc>
                <a:spcPct val="150000"/>
              </a:lnSpc>
              <a:buBlip>
                <a:blip r:embed="rId2"/>
              </a:buBlip>
            </a:pPr>
            <a:r>
              <a:rPr lang="en-US" sz="1800" dirty="0"/>
              <a:t>yearly, City of Zagreb allocated over 5,3 mil € for all textbooks and workbooks for primary and secondary school students</a:t>
            </a:r>
          </a:p>
        </p:txBody>
      </p:sp>
      <p:pic>
        <p:nvPicPr>
          <p:cNvPr id="7" name="Picture 6">
            <a:extLst>
              <a:ext uri="{FF2B5EF4-FFF2-40B4-BE49-F238E27FC236}">
                <a16:creationId xmlns:a16="http://schemas.microsoft.com/office/drawing/2014/main" id="{2CE4A026-659E-4444-A1CC-2CDFAD902126}"/>
              </a:ext>
            </a:extLst>
          </p:cNvPr>
          <p:cNvPicPr>
            <a:picLocks noChangeAspect="1"/>
          </p:cNvPicPr>
          <p:nvPr/>
        </p:nvPicPr>
        <p:blipFill>
          <a:blip r:embed="rId3"/>
          <a:stretch>
            <a:fillRect/>
          </a:stretch>
        </p:blipFill>
        <p:spPr>
          <a:xfrm>
            <a:off x="0" y="18776"/>
            <a:ext cx="13004800" cy="2141034"/>
          </a:xfrm>
          <a:prstGeom prst="rect">
            <a:avLst/>
          </a:prstGeom>
        </p:spPr>
      </p:pic>
      <p:sp>
        <p:nvSpPr>
          <p:cNvPr id="8" name="Naslov">
            <a:extLst>
              <a:ext uri="{FF2B5EF4-FFF2-40B4-BE49-F238E27FC236}">
                <a16:creationId xmlns:a16="http://schemas.microsoft.com/office/drawing/2014/main" id="{0B6F4B63-166D-AF40-9749-322250B3730B}"/>
              </a:ext>
            </a:extLst>
          </p:cNvPr>
          <p:cNvSpPr txBox="1">
            <a:spLocks/>
          </p:cNvSpPr>
          <p:nvPr/>
        </p:nvSpPr>
        <p:spPr>
          <a:xfrm>
            <a:off x="1161090" y="1514517"/>
            <a:ext cx="10464801" cy="149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F3D84"/>
                </a:solidFill>
                <a:uFillTx/>
                <a:latin typeface="Helvetica"/>
                <a:ea typeface="Helvetica"/>
                <a:cs typeface="Helvetica"/>
                <a:sym typeface="Helvetica"/>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a:lstStyle>
          <a:p>
            <a:pPr hangingPunct="1"/>
            <a:r>
              <a:rPr lang="hr-HR" sz="4800" dirty="0" err="1"/>
              <a:t>Demographic</a:t>
            </a:r>
            <a:r>
              <a:rPr lang="hr-HR" sz="4800" dirty="0"/>
              <a:t> </a:t>
            </a:r>
            <a:r>
              <a:rPr lang="hr-HR" sz="4800" dirty="0" err="1"/>
              <a:t>policy</a:t>
            </a:r>
            <a:r>
              <a:rPr lang="hr-HR" sz="4800" dirty="0"/>
              <a:t> </a:t>
            </a:r>
            <a:r>
              <a:rPr lang="hr-HR" sz="4800" dirty="0" err="1"/>
              <a:t>measures</a:t>
            </a:r>
            <a:endParaRPr lang="hr-HR" sz="4800" dirty="0"/>
          </a:p>
        </p:txBody>
      </p:sp>
      <p:pic>
        <p:nvPicPr>
          <p:cNvPr id="9" name="Picture 8">
            <a:extLst>
              <a:ext uri="{FF2B5EF4-FFF2-40B4-BE49-F238E27FC236}">
                <a16:creationId xmlns:a16="http://schemas.microsoft.com/office/drawing/2014/main" id="{FB133107-23DD-9340-9876-4C280826F24C}"/>
              </a:ext>
            </a:extLst>
          </p:cNvPr>
          <p:cNvPicPr>
            <a:picLocks noChangeAspect="1"/>
          </p:cNvPicPr>
          <p:nvPr/>
        </p:nvPicPr>
        <p:blipFill>
          <a:blip r:embed="rId4"/>
          <a:stretch>
            <a:fillRect/>
          </a:stretch>
        </p:blipFill>
        <p:spPr>
          <a:xfrm>
            <a:off x="201225" y="1540242"/>
            <a:ext cx="866215" cy="1239136"/>
          </a:xfrm>
          <a:prstGeom prst="rect">
            <a:avLst/>
          </a:prstGeom>
        </p:spPr>
      </p:pic>
      <p:pic>
        <p:nvPicPr>
          <p:cNvPr id="3" name="Picture 2"/>
          <p:cNvPicPr>
            <a:picLocks noChangeAspect="1"/>
          </p:cNvPicPr>
          <p:nvPr/>
        </p:nvPicPr>
        <p:blipFill>
          <a:blip r:embed="rId5"/>
          <a:stretch>
            <a:fillRect/>
          </a:stretch>
        </p:blipFill>
        <p:spPr>
          <a:xfrm>
            <a:off x="10590600" y="18776"/>
            <a:ext cx="2418645" cy="2418645"/>
          </a:xfrm>
          <a:prstGeom prst="rect">
            <a:avLst/>
          </a:prstGeom>
        </p:spPr>
      </p:pic>
      <p:pic>
        <p:nvPicPr>
          <p:cNvPr id="2" name="Picture 1"/>
          <p:cNvPicPr>
            <a:picLocks noChangeAspect="1"/>
          </p:cNvPicPr>
          <p:nvPr/>
        </p:nvPicPr>
        <p:blipFill>
          <a:blip r:embed="rId6"/>
          <a:stretch>
            <a:fillRect/>
          </a:stretch>
        </p:blipFill>
        <p:spPr>
          <a:xfrm>
            <a:off x="11689200" y="8298000"/>
            <a:ext cx="1280271" cy="1322947"/>
          </a:xfrm>
          <a:prstGeom prst="rect">
            <a:avLst/>
          </a:prstGeom>
        </p:spPr>
      </p:pic>
    </p:spTree>
    <p:extLst>
      <p:ext uri="{BB962C8B-B14F-4D97-AF65-F5344CB8AC3E}">
        <p14:creationId xmlns:p14="http://schemas.microsoft.com/office/powerpoint/2010/main" val="368387426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3C1BC5-3140-034E-A203-27B4C76E61D2}"/>
              </a:ext>
            </a:extLst>
          </p:cNvPr>
          <p:cNvSpPr txBox="1"/>
          <p:nvPr/>
        </p:nvSpPr>
        <p:spPr>
          <a:xfrm>
            <a:off x="1161090" y="3174031"/>
            <a:ext cx="9601199" cy="46730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72000" rIns="50800" bIns="50800" numCol="1" spcCol="38100" rtlCol="0" anchor="ctr">
            <a:spAutoFit/>
          </a:bodyPr>
          <a:lstStyle/>
          <a:p>
            <a:pPr marL="342900" indent="-342900" algn="just">
              <a:lnSpc>
                <a:spcPct val="150000"/>
              </a:lnSpc>
              <a:buFont typeface="+mj-lt"/>
              <a:buAutoNum type="arabicPeriod" startAt="6"/>
            </a:pPr>
            <a:r>
              <a:rPr lang="en-US" sz="1800" dirty="0" smtClean="0"/>
              <a:t>Scholarship </a:t>
            </a:r>
            <a:r>
              <a:rPr lang="en-US" sz="1800" dirty="0"/>
              <a:t>schemes – best investment in the </a:t>
            </a:r>
            <a:r>
              <a:rPr lang="en-US" sz="1800" dirty="0" smtClean="0"/>
              <a:t>future</a:t>
            </a:r>
          </a:p>
          <a:p>
            <a:pPr marL="342900" indent="-342900" algn="just">
              <a:lnSpc>
                <a:spcPct val="150000"/>
              </a:lnSpc>
              <a:buBlip>
                <a:blip r:embed="rId2"/>
              </a:buBlip>
            </a:pPr>
            <a:r>
              <a:rPr lang="en-US" sz="1800" dirty="0"/>
              <a:t>the City of Zagreb award students with different kind of scholarships  through public tender</a:t>
            </a:r>
          </a:p>
          <a:p>
            <a:pPr marL="342900" indent="-342900" algn="just">
              <a:lnSpc>
                <a:spcPct val="150000"/>
              </a:lnSpc>
              <a:buBlip>
                <a:blip r:embed="rId2"/>
              </a:buBlip>
            </a:pPr>
            <a:r>
              <a:rPr lang="en-US" sz="1800" dirty="0"/>
              <a:t>6 different </a:t>
            </a:r>
            <a:r>
              <a:rPr lang="en-US" sz="1800" dirty="0" smtClean="0"/>
              <a:t>scholarships</a:t>
            </a:r>
            <a:r>
              <a:rPr lang="hr-HR" sz="1800" dirty="0" smtClean="0"/>
              <a:t> </a:t>
            </a:r>
            <a:r>
              <a:rPr lang="en-US" sz="1800" dirty="0" smtClean="0"/>
              <a:t>schemes</a:t>
            </a:r>
            <a:r>
              <a:rPr lang="en-US" sz="1800" dirty="0"/>
              <a:t>: for excellent students of secondary schools, university and doctoral students; for students preparing for small business shortage occupations; scholarship for Roma pupils and university students; for pupils and university students from lower social status families; for pupils and university students with disabilities; for students of secondary schools that has won a medal on international competitions and for secondary school students preparing for nurses</a:t>
            </a:r>
          </a:p>
          <a:p>
            <a:pPr marL="342900" indent="-342900" algn="just">
              <a:lnSpc>
                <a:spcPct val="150000"/>
              </a:lnSpc>
              <a:buBlip>
                <a:blip r:embed="rId2"/>
              </a:buBlip>
            </a:pPr>
            <a:r>
              <a:rPr lang="en-US" sz="1800" dirty="0"/>
              <a:t>over 300 scholarships is awarded each year for which are assured over 6,7 mil € </a:t>
            </a:r>
          </a:p>
        </p:txBody>
      </p:sp>
      <p:pic>
        <p:nvPicPr>
          <p:cNvPr id="7" name="Picture 6">
            <a:extLst>
              <a:ext uri="{FF2B5EF4-FFF2-40B4-BE49-F238E27FC236}">
                <a16:creationId xmlns:a16="http://schemas.microsoft.com/office/drawing/2014/main" id="{2CE4A026-659E-4444-A1CC-2CDFAD902126}"/>
              </a:ext>
            </a:extLst>
          </p:cNvPr>
          <p:cNvPicPr>
            <a:picLocks noChangeAspect="1"/>
          </p:cNvPicPr>
          <p:nvPr/>
        </p:nvPicPr>
        <p:blipFill>
          <a:blip r:embed="rId3"/>
          <a:stretch>
            <a:fillRect/>
          </a:stretch>
        </p:blipFill>
        <p:spPr>
          <a:xfrm>
            <a:off x="0" y="18776"/>
            <a:ext cx="13004800" cy="2141034"/>
          </a:xfrm>
          <a:prstGeom prst="rect">
            <a:avLst/>
          </a:prstGeom>
        </p:spPr>
      </p:pic>
      <p:sp>
        <p:nvSpPr>
          <p:cNvPr id="8" name="Naslov">
            <a:extLst>
              <a:ext uri="{FF2B5EF4-FFF2-40B4-BE49-F238E27FC236}">
                <a16:creationId xmlns:a16="http://schemas.microsoft.com/office/drawing/2014/main" id="{0B6F4B63-166D-AF40-9749-322250B3730B}"/>
              </a:ext>
            </a:extLst>
          </p:cNvPr>
          <p:cNvSpPr txBox="1">
            <a:spLocks/>
          </p:cNvSpPr>
          <p:nvPr/>
        </p:nvSpPr>
        <p:spPr>
          <a:xfrm>
            <a:off x="1161090" y="1514517"/>
            <a:ext cx="10464801" cy="149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F3D84"/>
                </a:solidFill>
                <a:uFillTx/>
                <a:latin typeface="Helvetica"/>
                <a:ea typeface="Helvetica"/>
                <a:cs typeface="Helvetica"/>
                <a:sym typeface="Helvetica"/>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a:lstStyle>
          <a:p>
            <a:pPr hangingPunct="1"/>
            <a:r>
              <a:rPr lang="hr-HR" sz="4800" dirty="0" err="1"/>
              <a:t>Demographic</a:t>
            </a:r>
            <a:r>
              <a:rPr lang="hr-HR" sz="4800" dirty="0"/>
              <a:t> </a:t>
            </a:r>
            <a:r>
              <a:rPr lang="hr-HR" sz="4800" dirty="0" err="1"/>
              <a:t>policy</a:t>
            </a:r>
            <a:r>
              <a:rPr lang="hr-HR" sz="4800" dirty="0"/>
              <a:t> </a:t>
            </a:r>
            <a:r>
              <a:rPr lang="hr-HR" sz="4800" dirty="0" err="1"/>
              <a:t>measures</a:t>
            </a:r>
            <a:endParaRPr lang="hr-HR" sz="4800" dirty="0"/>
          </a:p>
        </p:txBody>
      </p:sp>
      <p:pic>
        <p:nvPicPr>
          <p:cNvPr id="9" name="Picture 8">
            <a:extLst>
              <a:ext uri="{FF2B5EF4-FFF2-40B4-BE49-F238E27FC236}">
                <a16:creationId xmlns:a16="http://schemas.microsoft.com/office/drawing/2014/main" id="{FB133107-23DD-9340-9876-4C280826F24C}"/>
              </a:ext>
            </a:extLst>
          </p:cNvPr>
          <p:cNvPicPr>
            <a:picLocks noChangeAspect="1"/>
          </p:cNvPicPr>
          <p:nvPr/>
        </p:nvPicPr>
        <p:blipFill>
          <a:blip r:embed="rId4"/>
          <a:stretch>
            <a:fillRect/>
          </a:stretch>
        </p:blipFill>
        <p:spPr>
          <a:xfrm>
            <a:off x="201225" y="1540242"/>
            <a:ext cx="866215" cy="1239136"/>
          </a:xfrm>
          <a:prstGeom prst="rect">
            <a:avLst/>
          </a:prstGeom>
        </p:spPr>
      </p:pic>
      <p:pic>
        <p:nvPicPr>
          <p:cNvPr id="4" name="Picture 3"/>
          <p:cNvPicPr>
            <a:picLocks noChangeAspect="1"/>
          </p:cNvPicPr>
          <p:nvPr/>
        </p:nvPicPr>
        <p:blipFill>
          <a:blip r:embed="rId5"/>
          <a:stretch>
            <a:fillRect/>
          </a:stretch>
        </p:blipFill>
        <p:spPr>
          <a:xfrm>
            <a:off x="9169052" y="-1306"/>
            <a:ext cx="3835748" cy="2161116"/>
          </a:xfrm>
          <a:prstGeom prst="rect">
            <a:avLst/>
          </a:prstGeom>
        </p:spPr>
      </p:pic>
      <p:pic>
        <p:nvPicPr>
          <p:cNvPr id="2" name="Picture 1"/>
          <p:cNvPicPr>
            <a:picLocks noChangeAspect="1"/>
          </p:cNvPicPr>
          <p:nvPr/>
        </p:nvPicPr>
        <p:blipFill>
          <a:blip r:embed="rId6"/>
          <a:stretch>
            <a:fillRect/>
          </a:stretch>
        </p:blipFill>
        <p:spPr>
          <a:xfrm>
            <a:off x="11689200" y="8298000"/>
            <a:ext cx="1280271" cy="1322947"/>
          </a:xfrm>
          <a:prstGeom prst="rect">
            <a:avLst/>
          </a:prstGeom>
        </p:spPr>
      </p:pic>
    </p:spTree>
    <p:extLst>
      <p:ext uri="{BB962C8B-B14F-4D97-AF65-F5344CB8AC3E}">
        <p14:creationId xmlns:p14="http://schemas.microsoft.com/office/powerpoint/2010/main" val="192199029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3C1BC5-3140-034E-A203-27B4C76E61D2}"/>
              </a:ext>
            </a:extLst>
          </p:cNvPr>
          <p:cNvSpPr txBox="1"/>
          <p:nvPr/>
        </p:nvSpPr>
        <p:spPr>
          <a:xfrm>
            <a:off x="1161090" y="3128170"/>
            <a:ext cx="9601199" cy="47308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108000" rIns="50800" bIns="50800" numCol="1" spcCol="38100" rtlCol="0" anchor="ctr">
            <a:spAutoFit/>
          </a:bodyPr>
          <a:lstStyle/>
          <a:p>
            <a:pPr marL="342900" indent="-342900" algn="just">
              <a:lnSpc>
                <a:spcPct val="150000"/>
              </a:lnSpc>
              <a:buFont typeface="+mj-lt"/>
              <a:buAutoNum type="arabicPeriod" startAt="7"/>
            </a:pPr>
            <a:r>
              <a:rPr lang="en-US" sz="1800" dirty="0" smtClean="0"/>
              <a:t>Health </a:t>
            </a:r>
            <a:r>
              <a:rPr lang="en-US" sz="1800" dirty="0"/>
              <a:t>policy measures aimed at children, adolescents and families</a:t>
            </a:r>
          </a:p>
          <a:p>
            <a:pPr marL="342900" indent="-342900" algn="just">
              <a:lnSpc>
                <a:spcPct val="150000"/>
              </a:lnSpc>
              <a:buBlip>
                <a:blip r:embed="rId2"/>
              </a:buBlip>
            </a:pPr>
            <a:r>
              <a:rPr lang="en-US" sz="1800" dirty="0"/>
              <a:t>primary healthcare is available to all citizens (</a:t>
            </a:r>
            <a:r>
              <a:rPr lang="en-US" sz="1800" dirty="0" err="1"/>
              <a:t>paediatric</a:t>
            </a:r>
            <a:r>
              <a:rPr lang="en-US" sz="1800" dirty="0"/>
              <a:t>, dentist and family care, laboratories and diagnostics) – assured by The State </a:t>
            </a:r>
          </a:p>
          <a:p>
            <a:pPr marL="342900" indent="-342900" algn="just">
              <a:lnSpc>
                <a:spcPct val="150000"/>
              </a:lnSpc>
              <a:buBlip>
                <a:blip r:embed="rId2"/>
              </a:buBlip>
            </a:pPr>
            <a:r>
              <a:rPr lang="en-US" sz="1800" dirty="0"/>
              <a:t>City has undertaken further measures to improve healthcare services - counselling </a:t>
            </a:r>
            <a:r>
              <a:rPr lang="en-US" sz="1800" dirty="0" err="1"/>
              <a:t>centres</a:t>
            </a:r>
            <a:r>
              <a:rPr lang="en-US" sz="1800" dirty="0"/>
              <a:t> (Breastfeeding Counselling Centre, Correct Positioning and Motor Functions Stimulation Counselling Centre ("baby handling"), Counselling Centre for Growth and Healthy Child Development, antenatal classes, lactation counselling </a:t>
            </a:r>
            <a:r>
              <a:rPr lang="en-US" sz="1800" dirty="0" err="1"/>
              <a:t>centres</a:t>
            </a:r>
            <a:r>
              <a:rPr lang="en-US" sz="1800" dirty="0"/>
              <a:t>, adolescent reproductive health counselling </a:t>
            </a:r>
            <a:r>
              <a:rPr lang="en-US" sz="1800" dirty="0" err="1"/>
              <a:t>centres</a:t>
            </a:r>
            <a:r>
              <a:rPr lang="en-US" sz="1800" dirty="0"/>
              <a:t>)</a:t>
            </a:r>
          </a:p>
          <a:p>
            <a:pPr marL="342900" indent="-342900" algn="just">
              <a:lnSpc>
                <a:spcPct val="150000"/>
              </a:lnSpc>
              <a:buBlip>
                <a:blip r:embed="rId2"/>
              </a:buBlip>
            </a:pPr>
            <a:r>
              <a:rPr lang="en-US" sz="1800" dirty="0"/>
              <a:t>newest center from 2019 – Center for planning family </a:t>
            </a:r>
          </a:p>
          <a:p>
            <a:pPr marL="342900" indent="-342900" algn="just">
              <a:lnSpc>
                <a:spcPct val="150000"/>
              </a:lnSpc>
              <a:buBlip>
                <a:blip r:embed="rId2"/>
              </a:buBlip>
            </a:pPr>
            <a:r>
              <a:rPr lang="en-US" sz="1800" dirty="0"/>
              <a:t>all counseling is free of charge, expert assistance, no waiting </a:t>
            </a:r>
            <a:r>
              <a:rPr lang="en-US" sz="1800" dirty="0" smtClean="0"/>
              <a:t>lines</a:t>
            </a:r>
            <a:r>
              <a:rPr lang="hr-HR" sz="1800" dirty="0" smtClean="0"/>
              <a:t> </a:t>
            </a:r>
            <a:r>
              <a:rPr lang="en-US" sz="1800" dirty="0" smtClean="0"/>
              <a:t>(frequent </a:t>
            </a:r>
            <a:r>
              <a:rPr lang="en-US" sz="1800" dirty="0"/>
              <a:t>users are numerous families) </a:t>
            </a:r>
          </a:p>
        </p:txBody>
      </p:sp>
      <p:pic>
        <p:nvPicPr>
          <p:cNvPr id="7" name="Picture 6">
            <a:extLst>
              <a:ext uri="{FF2B5EF4-FFF2-40B4-BE49-F238E27FC236}">
                <a16:creationId xmlns:a16="http://schemas.microsoft.com/office/drawing/2014/main" id="{2CE4A026-659E-4444-A1CC-2CDFAD902126}"/>
              </a:ext>
            </a:extLst>
          </p:cNvPr>
          <p:cNvPicPr>
            <a:picLocks noChangeAspect="1"/>
          </p:cNvPicPr>
          <p:nvPr/>
        </p:nvPicPr>
        <p:blipFill>
          <a:blip r:embed="rId3"/>
          <a:stretch>
            <a:fillRect/>
          </a:stretch>
        </p:blipFill>
        <p:spPr>
          <a:xfrm>
            <a:off x="0" y="18776"/>
            <a:ext cx="13004800" cy="2141034"/>
          </a:xfrm>
          <a:prstGeom prst="rect">
            <a:avLst/>
          </a:prstGeom>
        </p:spPr>
      </p:pic>
      <p:sp>
        <p:nvSpPr>
          <p:cNvPr id="8" name="Naslov">
            <a:extLst>
              <a:ext uri="{FF2B5EF4-FFF2-40B4-BE49-F238E27FC236}">
                <a16:creationId xmlns:a16="http://schemas.microsoft.com/office/drawing/2014/main" id="{0B6F4B63-166D-AF40-9749-322250B3730B}"/>
              </a:ext>
            </a:extLst>
          </p:cNvPr>
          <p:cNvSpPr txBox="1">
            <a:spLocks/>
          </p:cNvSpPr>
          <p:nvPr/>
        </p:nvSpPr>
        <p:spPr>
          <a:xfrm>
            <a:off x="1161090" y="1514517"/>
            <a:ext cx="10464801" cy="149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F3D84"/>
                </a:solidFill>
                <a:uFillTx/>
                <a:latin typeface="Helvetica"/>
                <a:ea typeface="Helvetica"/>
                <a:cs typeface="Helvetica"/>
                <a:sym typeface="Helvetica"/>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a:lstStyle>
          <a:p>
            <a:pPr hangingPunct="1"/>
            <a:r>
              <a:rPr lang="hr-HR" sz="4800" dirty="0" err="1"/>
              <a:t>Demographic</a:t>
            </a:r>
            <a:r>
              <a:rPr lang="hr-HR" sz="4800" dirty="0"/>
              <a:t> </a:t>
            </a:r>
            <a:r>
              <a:rPr lang="hr-HR" sz="4800" dirty="0" err="1"/>
              <a:t>policy</a:t>
            </a:r>
            <a:r>
              <a:rPr lang="hr-HR" sz="4800" dirty="0"/>
              <a:t> </a:t>
            </a:r>
            <a:r>
              <a:rPr lang="hr-HR" sz="4800" dirty="0" err="1"/>
              <a:t>measures</a:t>
            </a:r>
            <a:endParaRPr lang="hr-HR" sz="4800" dirty="0"/>
          </a:p>
        </p:txBody>
      </p:sp>
      <p:pic>
        <p:nvPicPr>
          <p:cNvPr id="9" name="Picture 8">
            <a:extLst>
              <a:ext uri="{FF2B5EF4-FFF2-40B4-BE49-F238E27FC236}">
                <a16:creationId xmlns:a16="http://schemas.microsoft.com/office/drawing/2014/main" id="{FB133107-23DD-9340-9876-4C280826F24C}"/>
              </a:ext>
            </a:extLst>
          </p:cNvPr>
          <p:cNvPicPr>
            <a:picLocks noChangeAspect="1"/>
          </p:cNvPicPr>
          <p:nvPr/>
        </p:nvPicPr>
        <p:blipFill>
          <a:blip r:embed="rId4"/>
          <a:stretch>
            <a:fillRect/>
          </a:stretch>
        </p:blipFill>
        <p:spPr>
          <a:xfrm>
            <a:off x="201225" y="1540242"/>
            <a:ext cx="866215" cy="1239136"/>
          </a:xfrm>
          <a:prstGeom prst="rect">
            <a:avLst/>
          </a:prstGeom>
        </p:spPr>
      </p:pic>
      <p:pic>
        <p:nvPicPr>
          <p:cNvPr id="3" name="Picture 2"/>
          <p:cNvPicPr>
            <a:picLocks noChangeAspect="1"/>
          </p:cNvPicPr>
          <p:nvPr/>
        </p:nvPicPr>
        <p:blipFill>
          <a:blip r:embed="rId5"/>
          <a:stretch>
            <a:fillRect/>
          </a:stretch>
        </p:blipFill>
        <p:spPr>
          <a:xfrm>
            <a:off x="8743167" y="24705"/>
            <a:ext cx="4261633" cy="2135104"/>
          </a:xfrm>
          <a:prstGeom prst="rect">
            <a:avLst/>
          </a:prstGeom>
        </p:spPr>
      </p:pic>
      <p:pic>
        <p:nvPicPr>
          <p:cNvPr id="2" name="Picture 1"/>
          <p:cNvPicPr>
            <a:picLocks noChangeAspect="1"/>
          </p:cNvPicPr>
          <p:nvPr/>
        </p:nvPicPr>
        <p:blipFill>
          <a:blip r:embed="rId6"/>
          <a:stretch>
            <a:fillRect/>
          </a:stretch>
        </p:blipFill>
        <p:spPr>
          <a:xfrm>
            <a:off x="11689200" y="8298000"/>
            <a:ext cx="1280271" cy="1322947"/>
          </a:xfrm>
          <a:prstGeom prst="rect">
            <a:avLst/>
          </a:prstGeom>
        </p:spPr>
      </p:pic>
    </p:spTree>
    <p:extLst>
      <p:ext uri="{BB962C8B-B14F-4D97-AF65-F5344CB8AC3E}">
        <p14:creationId xmlns:p14="http://schemas.microsoft.com/office/powerpoint/2010/main" val="60588167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3C1BC5-3140-034E-A203-27B4C76E61D2}"/>
              </a:ext>
            </a:extLst>
          </p:cNvPr>
          <p:cNvSpPr txBox="1"/>
          <p:nvPr/>
        </p:nvSpPr>
        <p:spPr>
          <a:xfrm>
            <a:off x="1161090" y="3146959"/>
            <a:ext cx="9181578" cy="63350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108000" rIns="50800" bIns="50800" numCol="1" spcCol="38100" rtlCol="0" anchor="ctr">
            <a:spAutoFit/>
          </a:bodyPr>
          <a:lstStyle/>
          <a:p>
            <a:pPr marL="342900" indent="-342900" algn="just">
              <a:lnSpc>
                <a:spcPct val="150000"/>
              </a:lnSpc>
              <a:buFont typeface="+mj-lt"/>
              <a:buAutoNum type="arabicPeriod" startAt="8"/>
            </a:pPr>
            <a:r>
              <a:rPr lang="en-US" sz="1800" dirty="0" smtClean="0"/>
              <a:t>Children </a:t>
            </a:r>
            <a:r>
              <a:rPr lang="en-US" sz="1800" dirty="0"/>
              <a:t>and teenagers: free time and creative </a:t>
            </a:r>
            <a:r>
              <a:rPr lang="en-US" sz="1800" dirty="0" smtClean="0"/>
              <a:t>expression</a:t>
            </a:r>
            <a:endParaRPr lang="en-US" sz="1800" dirty="0"/>
          </a:p>
          <a:p>
            <a:pPr marL="342900" indent="-342900" algn="just">
              <a:lnSpc>
                <a:spcPct val="150000"/>
              </a:lnSpc>
              <a:buBlip>
                <a:blip r:embed="rId2"/>
              </a:buBlip>
            </a:pPr>
            <a:r>
              <a:rPr lang="en-US" sz="1800" dirty="0"/>
              <a:t>numerous </a:t>
            </a:r>
            <a:r>
              <a:rPr lang="en-US" sz="1800" dirty="0" err="1"/>
              <a:t>programmes</a:t>
            </a:r>
            <a:r>
              <a:rPr lang="en-US" sz="1800" dirty="0"/>
              <a:t> and projects aimed at children and teenagers - free for participants</a:t>
            </a:r>
          </a:p>
          <a:p>
            <a:pPr marL="342900" indent="-342900" algn="just">
              <a:lnSpc>
                <a:spcPct val="150000"/>
              </a:lnSpc>
              <a:buBlip>
                <a:blip r:embed="rId2"/>
              </a:buBlip>
            </a:pPr>
            <a:r>
              <a:rPr lang="en-US" sz="1800" dirty="0"/>
              <a:t>organized free time - most efficient prevention of problematic children's and youth </a:t>
            </a:r>
            <a:r>
              <a:rPr lang="en-US" sz="1800" dirty="0" err="1"/>
              <a:t>behaviour</a:t>
            </a:r>
            <a:endParaRPr lang="en-US" sz="1800" dirty="0"/>
          </a:p>
          <a:p>
            <a:pPr marL="342900" indent="-342900" algn="just">
              <a:lnSpc>
                <a:spcPct val="150000"/>
              </a:lnSpc>
              <a:buBlip>
                <a:blip r:embed="rId2"/>
              </a:buBlip>
            </a:pPr>
            <a:r>
              <a:rPr lang="en-US" sz="1800" dirty="0"/>
              <a:t>the public tender for the financing projects aimed at the prevention of child and adolescent problematic </a:t>
            </a:r>
            <a:r>
              <a:rPr lang="en-US" sz="1800" dirty="0" err="1"/>
              <a:t>behaviour</a:t>
            </a:r>
            <a:r>
              <a:rPr lang="en-US" sz="1800" dirty="0"/>
              <a:t> yearly foresees 220,000 </a:t>
            </a:r>
            <a:r>
              <a:rPr lang="en-US" sz="1800" dirty="0" smtClean="0"/>
              <a:t>€</a:t>
            </a:r>
            <a:endParaRPr lang="hr-HR" sz="1800" dirty="0" smtClean="0"/>
          </a:p>
          <a:p>
            <a:pPr marL="342900" indent="-342900" algn="just">
              <a:lnSpc>
                <a:spcPct val="150000"/>
              </a:lnSpc>
              <a:buBlip>
                <a:blip r:embed="rId2"/>
              </a:buBlip>
            </a:pPr>
            <a:r>
              <a:rPr lang="en-US" sz="1800" dirty="0"/>
              <a:t>more than 630 children's playgrounds in public areas</a:t>
            </a:r>
          </a:p>
          <a:p>
            <a:pPr marL="342900" indent="-342900" algn="just">
              <a:lnSpc>
                <a:spcPct val="150000"/>
              </a:lnSpc>
              <a:buBlip>
                <a:blip r:embed="rId2"/>
              </a:buBlip>
            </a:pPr>
            <a:r>
              <a:rPr lang="en-US" sz="1800" dirty="0"/>
              <a:t>free membership for the services of Zagreb City Libraries to all children under 15</a:t>
            </a:r>
          </a:p>
          <a:p>
            <a:pPr marL="342900" indent="-342900" algn="just">
              <a:lnSpc>
                <a:spcPct val="150000"/>
              </a:lnSpc>
              <a:buBlip>
                <a:blip r:embed="rId2"/>
              </a:buBlip>
            </a:pPr>
            <a:r>
              <a:rPr lang="en-US" sz="1800" dirty="0"/>
              <a:t>"</a:t>
            </a:r>
            <a:r>
              <a:rPr lang="en-US" sz="1800" dirty="0" err="1"/>
              <a:t>Odmorko</a:t>
            </a:r>
            <a:r>
              <a:rPr lang="en-US" sz="1800" dirty="0"/>
              <a:t>" children's </a:t>
            </a:r>
            <a:r>
              <a:rPr lang="en-US" sz="1800" dirty="0" err="1"/>
              <a:t>programme</a:t>
            </a:r>
            <a:r>
              <a:rPr lang="en-US" sz="1800" dirty="0"/>
              <a:t> (more than 26,000 participants </a:t>
            </a:r>
            <a:r>
              <a:rPr lang="en-US" sz="1800" dirty="0" smtClean="0"/>
              <a:t>yearly)</a:t>
            </a:r>
            <a:r>
              <a:rPr lang="hr-HR" sz="1800" dirty="0" smtClean="0"/>
              <a:t> - </a:t>
            </a:r>
            <a:r>
              <a:rPr lang="en-US" sz="1800" dirty="0" smtClean="0"/>
              <a:t>sports </a:t>
            </a:r>
            <a:r>
              <a:rPr lang="en-US" sz="1800" dirty="0"/>
              <a:t>activities during school vacation </a:t>
            </a:r>
          </a:p>
          <a:p>
            <a:pPr marL="342900" indent="-342900" algn="just">
              <a:lnSpc>
                <a:spcPct val="150000"/>
              </a:lnSpc>
              <a:buBlip>
                <a:blip r:embed="rId2"/>
              </a:buBlip>
            </a:pPr>
            <a:r>
              <a:rPr lang="en-US" sz="1800" dirty="0"/>
              <a:t>„Nature Kindergarten” </a:t>
            </a:r>
            <a:r>
              <a:rPr lang="en-US" sz="1800" dirty="0" err="1"/>
              <a:t>programme</a:t>
            </a:r>
            <a:r>
              <a:rPr lang="en-US" sz="1800" dirty="0"/>
              <a:t> for all preschool children</a:t>
            </a:r>
          </a:p>
          <a:p>
            <a:pPr marL="342900" indent="-342900" algn="just">
              <a:lnSpc>
                <a:spcPct val="150000"/>
              </a:lnSpc>
              <a:buBlip>
                <a:blip r:embed="rId2"/>
              </a:buBlip>
            </a:pPr>
            <a:r>
              <a:rPr lang="en-US" sz="1800" dirty="0"/>
              <a:t>„Nature school </a:t>
            </a:r>
            <a:r>
              <a:rPr lang="en-US" sz="1800" dirty="0" err="1"/>
              <a:t>programme</a:t>
            </a:r>
            <a:r>
              <a:rPr lang="en-US" sz="1800" dirty="0"/>
              <a:t>” aimed at third and fourth grade primary school </a:t>
            </a:r>
            <a:r>
              <a:rPr lang="en-US" sz="1800" dirty="0" smtClean="0"/>
              <a:t>pupils</a:t>
            </a:r>
            <a:endParaRPr lang="en-US" sz="1800" dirty="0"/>
          </a:p>
        </p:txBody>
      </p:sp>
      <p:pic>
        <p:nvPicPr>
          <p:cNvPr id="7" name="Picture 6">
            <a:extLst>
              <a:ext uri="{FF2B5EF4-FFF2-40B4-BE49-F238E27FC236}">
                <a16:creationId xmlns:a16="http://schemas.microsoft.com/office/drawing/2014/main" id="{2CE4A026-659E-4444-A1CC-2CDFAD902126}"/>
              </a:ext>
            </a:extLst>
          </p:cNvPr>
          <p:cNvPicPr>
            <a:picLocks noChangeAspect="1"/>
          </p:cNvPicPr>
          <p:nvPr/>
        </p:nvPicPr>
        <p:blipFill>
          <a:blip r:embed="rId3"/>
          <a:stretch>
            <a:fillRect/>
          </a:stretch>
        </p:blipFill>
        <p:spPr>
          <a:xfrm>
            <a:off x="0" y="18776"/>
            <a:ext cx="13004800" cy="2141034"/>
          </a:xfrm>
          <a:prstGeom prst="rect">
            <a:avLst/>
          </a:prstGeom>
        </p:spPr>
      </p:pic>
      <p:sp>
        <p:nvSpPr>
          <p:cNvPr id="8" name="Naslov">
            <a:extLst>
              <a:ext uri="{FF2B5EF4-FFF2-40B4-BE49-F238E27FC236}">
                <a16:creationId xmlns:a16="http://schemas.microsoft.com/office/drawing/2014/main" id="{0B6F4B63-166D-AF40-9749-322250B3730B}"/>
              </a:ext>
            </a:extLst>
          </p:cNvPr>
          <p:cNvSpPr txBox="1">
            <a:spLocks/>
          </p:cNvSpPr>
          <p:nvPr/>
        </p:nvSpPr>
        <p:spPr>
          <a:xfrm>
            <a:off x="1161090" y="1514517"/>
            <a:ext cx="10464801" cy="149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F3D84"/>
                </a:solidFill>
                <a:uFillTx/>
                <a:latin typeface="Helvetica"/>
                <a:ea typeface="Helvetica"/>
                <a:cs typeface="Helvetica"/>
                <a:sym typeface="Helvetica"/>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a:lstStyle>
          <a:p>
            <a:pPr hangingPunct="1"/>
            <a:r>
              <a:rPr lang="hr-HR" sz="4800" dirty="0" err="1"/>
              <a:t>Demographic</a:t>
            </a:r>
            <a:r>
              <a:rPr lang="hr-HR" sz="4800" dirty="0"/>
              <a:t> </a:t>
            </a:r>
            <a:r>
              <a:rPr lang="hr-HR" sz="4800" dirty="0" err="1"/>
              <a:t>policy</a:t>
            </a:r>
            <a:r>
              <a:rPr lang="hr-HR" sz="4800" dirty="0"/>
              <a:t> </a:t>
            </a:r>
            <a:r>
              <a:rPr lang="hr-HR" sz="4800" dirty="0" err="1"/>
              <a:t>measures</a:t>
            </a:r>
            <a:endParaRPr lang="hr-HR" sz="4800" dirty="0"/>
          </a:p>
        </p:txBody>
      </p:sp>
      <p:pic>
        <p:nvPicPr>
          <p:cNvPr id="9" name="Picture 8">
            <a:extLst>
              <a:ext uri="{FF2B5EF4-FFF2-40B4-BE49-F238E27FC236}">
                <a16:creationId xmlns:a16="http://schemas.microsoft.com/office/drawing/2014/main" id="{FB133107-23DD-9340-9876-4C280826F24C}"/>
              </a:ext>
            </a:extLst>
          </p:cNvPr>
          <p:cNvPicPr>
            <a:picLocks noChangeAspect="1"/>
          </p:cNvPicPr>
          <p:nvPr/>
        </p:nvPicPr>
        <p:blipFill>
          <a:blip r:embed="rId4"/>
          <a:stretch>
            <a:fillRect/>
          </a:stretch>
        </p:blipFill>
        <p:spPr>
          <a:xfrm>
            <a:off x="201225" y="1540242"/>
            <a:ext cx="866215" cy="1239136"/>
          </a:xfrm>
          <a:prstGeom prst="rect">
            <a:avLst/>
          </a:prstGeom>
        </p:spPr>
      </p:pic>
      <p:pic>
        <p:nvPicPr>
          <p:cNvPr id="4" name="Picture 3"/>
          <p:cNvPicPr>
            <a:picLocks noChangeAspect="1"/>
          </p:cNvPicPr>
          <p:nvPr/>
        </p:nvPicPr>
        <p:blipFill>
          <a:blip r:embed="rId5"/>
          <a:stretch>
            <a:fillRect/>
          </a:stretch>
        </p:blipFill>
        <p:spPr>
          <a:xfrm>
            <a:off x="9390070" y="18776"/>
            <a:ext cx="3614729" cy="2148227"/>
          </a:xfrm>
          <a:prstGeom prst="rect">
            <a:avLst/>
          </a:prstGeom>
        </p:spPr>
      </p:pic>
      <p:pic>
        <p:nvPicPr>
          <p:cNvPr id="2" name="Picture 1"/>
          <p:cNvPicPr>
            <a:picLocks noChangeAspect="1"/>
          </p:cNvPicPr>
          <p:nvPr/>
        </p:nvPicPr>
        <p:blipFill>
          <a:blip r:embed="rId6"/>
          <a:stretch>
            <a:fillRect/>
          </a:stretch>
        </p:blipFill>
        <p:spPr>
          <a:xfrm>
            <a:off x="11689200" y="8298811"/>
            <a:ext cx="1280271" cy="1322947"/>
          </a:xfrm>
          <a:prstGeom prst="rect">
            <a:avLst/>
          </a:prstGeom>
        </p:spPr>
      </p:pic>
    </p:spTree>
    <p:extLst>
      <p:ext uri="{BB962C8B-B14F-4D97-AF65-F5344CB8AC3E}">
        <p14:creationId xmlns:p14="http://schemas.microsoft.com/office/powerpoint/2010/main" val="195948188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3C1BC5-3140-034E-A203-27B4C76E61D2}"/>
              </a:ext>
            </a:extLst>
          </p:cNvPr>
          <p:cNvSpPr txBox="1"/>
          <p:nvPr/>
        </p:nvSpPr>
        <p:spPr>
          <a:xfrm>
            <a:off x="1161090" y="3209427"/>
            <a:ext cx="9601199"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just">
              <a:lnSpc>
                <a:spcPct val="150000"/>
              </a:lnSpc>
              <a:buFont typeface="+mj-lt"/>
              <a:buAutoNum type="arabicPeriod" startAt="9"/>
            </a:pPr>
            <a:r>
              <a:rPr lang="en-US" sz="1800" dirty="0" smtClean="0"/>
              <a:t>Social </a:t>
            </a:r>
            <a:r>
              <a:rPr lang="en-US" sz="1800" dirty="0"/>
              <a:t>policy measures aimed at children, youth and families - City social policy </a:t>
            </a:r>
            <a:r>
              <a:rPr lang="en-US" sz="1800" dirty="0" smtClean="0"/>
              <a:t>priority</a:t>
            </a:r>
            <a:endParaRPr lang="en-US" sz="1800" dirty="0"/>
          </a:p>
          <a:p>
            <a:pPr marL="342900" indent="-342900" algn="just">
              <a:lnSpc>
                <a:spcPct val="150000"/>
              </a:lnSpc>
              <a:buBlip>
                <a:blip r:embed="rId3"/>
              </a:buBlip>
            </a:pPr>
            <a:r>
              <a:rPr lang="en-US" sz="1800" dirty="0"/>
              <a:t>poverty is hard to eradicate; intended for families facing the risk of poverty and increasing life quality of all family members, especially children</a:t>
            </a:r>
          </a:p>
          <a:p>
            <a:pPr marL="342900" indent="-342900" algn="just">
              <a:lnSpc>
                <a:spcPct val="150000"/>
              </a:lnSpc>
              <a:buBlip>
                <a:blip r:embed="rId3"/>
              </a:buBlip>
            </a:pPr>
            <a:r>
              <a:rPr lang="en-US" sz="1800" dirty="0"/>
              <a:t>the greatest risk of poverty - children from numerous families, children from single-parent families and families with no employed family </a:t>
            </a:r>
            <a:r>
              <a:rPr lang="en-US" sz="1800" dirty="0" smtClean="0"/>
              <a:t>members</a:t>
            </a:r>
            <a:endParaRPr lang="hr-HR" sz="1800" dirty="0" smtClean="0"/>
          </a:p>
          <a:p>
            <a:pPr marL="342900" indent="-342900" algn="just">
              <a:lnSpc>
                <a:spcPct val="150000"/>
              </a:lnSpc>
              <a:buBlip>
                <a:blip r:embed="rId3"/>
              </a:buBlip>
            </a:pPr>
            <a:r>
              <a:rPr lang="en-US" sz="1800" dirty="0"/>
              <a:t> </a:t>
            </a:r>
            <a:r>
              <a:rPr lang="en-US" sz="1800" dirty="0" smtClean="0"/>
              <a:t>includes:</a:t>
            </a:r>
            <a:r>
              <a:rPr lang="hr-HR" sz="1800" dirty="0" smtClean="0"/>
              <a:t> </a:t>
            </a:r>
            <a:r>
              <a:rPr lang="en-US" sz="1800" dirty="0" smtClean="0"/>
              <a:t>scholarships</a:t>
            </a:r>
            <a:r>
              <a:rPr lang="en-US" sz="1800" dirty="0"/>
              <a:t>, family packages assistance, infant formula assistance, free summer vacation for children from families of lower social status and rehabilitation-recreational vacation </a:t>
            </a:r>
            <a:r>
              <a:rPr lang="en-US" sz="1800" dirty="0" err="1"/>
              <a:t>programme</a:t>
            </a:r>
            <a:r>
              <a:rPr lang="en-US" sz="1800" dirty="0"/>
              <a:t> for children with developmental difficulties and for persons with disabilities, children gift packages for Easter and St. Nicholas day, allowance for persons with </a:t>
            </a:r>
            <a:r>
              <a:rPr lang="en-US" sz="1800" dirty="0" err="1"/>
              <a:t>recognised</a:t>
            </a:r>
            <a:r>
              <a:rPr lang="en-US" sz="1800" dirty="0"/>
              <a:t> parent caretaker status or child with developmental difficulties caretaker status, free public </a:t>
            </a:r>
            <a:r>
              <a:rPr lang="en-US" sz="1800" dirty="0" smtClean="0"/>
              <a:t>transportation</a:t>
            </a:r>
            <a:endParaRPr lang="en-US" sz="1800" dirty="0"/>
          </a:p>
        </p:txBody>
      </p:sp>
      <p:pic>
        <p:nvPicPr>
          <p:cNvPr id="7" name="Picture 6">
            <a:extLst>
              <a:ext uri="{FF2B5EF4-FFF2-40B4-BE49-F238E27FC236}">
                <a16:creationId xmlns:a16="http://schemas.microsoft.com/office/drawing/2014/main" id="{2CE4A026-659E-4444-A1CC-2CDFAD902126}"/>
              </a:ext>
            </a:extLst>
          </p:cNvPr>
          <p:cNvPicPr>
            <a:picLocks noChangeAspect="1"/>
          </p:cNvPicPr>
          <p:nvPr/>
        </p:nvPicPr>
        <p:blipFill>
          <a:blip r:embed="rId4"/>
          <a:stretch>
            <a:fillRect/>
          </a:stretch>
        </p:blipFill>
        <p:spPr>
          <a:xfrm>
            <a:off x="0" y="18776"/>
            <a:ext cx="13004800" cy="2141034"/>
          </a:xfrm>
          <a:prstGeom prst="rect">
            <a:avLst/>
          </a:prstGeom>
        </p:spPr>
      </p:pic>
      <p:sp>
        <p:nvSpPr>
          <p:cNvPr id="8" name="Naslov">
            <a:extLst>
              <a:ext uri="{FF2B5EF4-FFF2-40B4-BE49-F238E27FC236}">
                <a16:creationId xmlns:a16="http://schemas.microsoft.com/office/drawing/2014/main" id="{0B6F4B63-166D-AF40-9749-322250B3730B}"/>
              </a:ext>
            </a:extLst>
          </p:cNvPr>
          <p:cNvSpPr txBox="1">
            <a:spLocks/>
          </p:cNvSpPr>
          <p:nvPr/>
        </p:nvSpPr>
        <p:spPr>
          <a:xfrm>
            <a:off x="1161090" y="1514517"/>
            <a:ext cx="10464801" cy="149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F3D84"/>
                </a:solidFill>
                <a:uFillTx/>
                <a:latin typeface="Helvetica"/>
                <a:ea typeface="Helvetica"/>
                <a:cs typeface="Helvetica"/>
                <a:sym typeface="Helvetica"/>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a:lstStyle>
          <a:p>
            <a:pPr hangingPunct="1"/>
            <a:r>
              <a:rPr lang="hr-HR" sz="4800" dirty="0" err="1"/>
              <a:t>Demographic</a:t>
            </a:r>
            <a:r>
              <a:rPr lang="hr-HR" sz="4800" dirty="0"/>
              <a:t> </a:t>
            </a:r>
            <a:r>
              <a:rPr lang="hr-HR" sz="4800" dirty="0" err="1"/>
              <a:t>policy</a:t>
            </a:r>
            <a:r>
              <a:rPr lang="hr-HR" sz="4800" dirty="0"/>
              <a:t> </a:t>
            </a:r>
            <a:r>
              <a:rPr lang="hr-HR" sz="4800" dirty="0" err="1"/>
              <a:t>measures</a:t>
            </a:r>
            <a:endParaRPr lang="hr-HR" sz="4800" dirty="0"/>
          </a:p>
        </p:txBody>
      </p:sp>
      <p:pic>
        <p:nvPicPr>
          <p:cNvPr id="9" name="Picture 8">
            <a:extLst>
              <a:ext uri="{FF2B5EF4-FFF2-40B4-BE49-F238E27FC236}">
                <a16:creationId xmlns:a16="http://schemas.microsoft.com/office/drawing/2014/main" id="{FB133107-23DD-9340-9876-4C280826F24C}"/>
              </a:ext>
            </a:extLst>
          </p:cNvPr>
          <p:cNvPicPr>
            <a:picLocks noChangeAspect="1"/>
          </p:cNvPicPr>
          <p:nvPr/>
        </p:nvPicPr>
        <p:blipFill>
          <a:blip r:embed="rId5"/>
          <a:stretch>
            <a:fillRect/>
          </a:stretch>
        </p:blipFill>
        <p:spPr>
          <a:xfrm>
            <a:off x="201225" y="1540242"/>
            <a:ext cx="866215" cy="1239136"/>
          </a:xfrm>
          <a:prstGeom prst="rect">
            <a:avLst/>
          </a:prstGeom>
        </p:spPr>
      </p:pic>
      <p:pic>
        <p:nvPicPr>
          <p:cNvPr id="4" name="Picture 3"/>
          <p:cNvPicPr>
            <a:picLocks noChangeAspect="1"/>
          </p:cNvPicPr>
          <p:nvPr/>
        </p:nvPicPr>
        <p:blipFill>
          <a:blip r:embed="rId6"/>
          <a:stretch>
            <a:fillRect/>
          </a:stretch>
        </p:blipFill>
        <p:spPr>
          <a:xfrm>
            <a:off x="7359357" y="0"/>
            <a:ext cx="5645443" cy="2159810"/>
          </a:xfrm>
          <a:prstGeom prst="rect">
            <a:avLst/>
          </a:prstGeom>
        </p:spPr>
      </p:pic>
      <p:pic>
        <p:nvPicPr>
          <p:cNvPr id="2" name="Picture 1"/>
          <p:cNvPicPr>
            <a:picLocks noChangeAspect="1"/>
          </p:cNvPicPr>
          <p:nvPr/>
        </p:nvPicPr>
        <p:blipFill>
          <a:blip r:embed="rId7"/>
          <a:stretch>
            <a:fillRect/>
          </a:stretch>
        </p:blipFill>
        <p:spPr>
          <a:xfrm>
            <a:off x="11689200" y="8298000"/>
            <a:ext cx="1280271" cy="1322947"/>
          </a:xfrm>
          <a:prstGeom prst="rect">
            <a:avLst/>
          </a:prstGeom>
        </p:spPr>
      </p:pic>
    </p:spTree>
    <p:extLst>
      <p:ext uri="{BB962C8B-B14F-4D97-AF65-F5344CB8AC3E}">
        <p14:creationId xmlns:p14="http://schemas.microsoft.com/office/powerpoint/2010/main" val="97451344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Naslov"/>
          <p:cNvSpPr txBox="1">
            <a:spLocks noGrp="1"/>
          </p:cNvSpPr>
          <p:nvPr>
            <p:ph type="ctrTitle"/>
          </p:nvPr>
        </p:nvSpPr>
        <p:spPr>
          <a:xfrm>
            <a:off x="943785" y="13626"/>
            <a:ext cx="10464801" cy="1494830"/>
          </a:xfrm>
          <a:prstGeom prst="rect">
            <a:avLst/>
          </a:prstGeom>
        </p:spPr>
        <p:txBody>
          <a:bodyPr/>
          <a:lstStyle>
            <a:lvl1pPr>
              <a:defRPr>
                <a:solidFill>
                  <a:srgbClr val="1F3D84"/>
                </a:solidFill>
                <a:latin typeface="Helvetica"/>
                <a:ea typeface="Helvetica"/>
                <a:cs typeface="Helvetica"/>
                <a:sym typeface="Helvetica"/>
              </a:defRPr>
            </a:lvl1pPr>
          </a:lstStyle>
          <a:p>
            <a:endParaRPr dirty="0"/>
          </a:p>
        </p:txBody>
      </p:sp>
      <p:pic>
        <p:nvPicPr>
          <p:cNvPr id="3" name="Picture 2">
            <a:extLst>
              <a:ext uri="{FF2B5EF4-FFF2-40B4-BE49-F238E27FC236}">
                <a16:creationId xmlns:a16="http://schemas.microsoft.com/office/drawing/2014/main" id="{19050ABE-4454-C747-B430-40A223E9DB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0226" y="-78827"/>
            <a:ext cx="5483402" cy="9877585"/>
          </a:xfrm>
          <a:prstGeom prst="rect">
            <a:avLst/>
          </a:prstGeom>
        </p:spPr>
      </p:pic>
      <p:sp>
        <p:nvSpPr>
          <p:cNvPr id="2" name="Rectangle 1">
            <a:extLst>
              <a:ext uri="{FF2B5EF4-FFF2-40B4-BE49-F238E27FC236}">
                <a16:creationId xmlns:a16="http://schemas.microsoft.com/office/drawing/2014/main" id="{9F20003F-3856-4747-844E-58453B67F2F0}"/>
              </a:ext>
            </a:extLst>
          </p:cNvPr>
          <p:cNvSpPr/>
          <p:nvPr/>
        </p:nvSpPr>
        <p:spPr>
          <a:xfrm>
            <a:off x="4972833" y="8298096"/>
            <a:ext cx="8403937" cy="769441"/>
          </a:xfrm>
          <a:prstGeom prst="rect">
            <a:avLst/>
          </a:prstGeom>
        </p:spPr>
        <p:txBody>
          <a:bodyPr wrap="square">
            <a:spAutoFit/>
          </a:bodyPr>
          <a:lstStyle/>
          <a:p>
            <a:r>
              <a:rPr lang="hr-HR" sz="4400" dirty="0" err="1">
                <a:latin typeface="Times New Roman" panose="02020603050405020304" pitchFamily="18" charset="0"/>
                <a:ea typeface="Times New Roman" panose="02020603050405020304" pitchFamily="18" charset="0"/>
              </a:rPr>
              <a:t>Thank</a:t>
            </a:r>
            <a:r>
              <a:rPr lang="hr-HR" sz="4400" dirty="0">
                <a:latin typeface="Times New Roman" panose="02020603050405020304" pitchFamily="18" charset="0"/>
                <a:ea typeface="Times New Roman" panose="02020603050405020304" pitchFamily="18" charset="0"/>
              </a:rPr>
              <a:t> </a:t>
            </a:r>
            <a:r>
              <a:rPr lang="hr-HR" sz="4400" dirty="0" err="1">
                <a:latin typeface="Times New Roman" panose="02020603050405020304" pitchFamily="18" charset="0"/>
                <a:ea typeface="Times New Roman" panose="02020603050405020304" pitchFamily="18" charset="0"/>
              </a:rPr>
              <a:t>you</a:t>
            </a:r>
            <a:r>
              <a:rPr lang="hr-HR" sz="4400" dirty="0">
                <a:latin typeface="Times New Roman" panose="02020603050405020304" pitchFamily="18" charset="0"/>
                <a:ea typeface="Times New Roman" panose="02020603050405020304" pitchFamily="18" charset="0"/>
              </a:rPr>
              <a:t>!</a:t>
            </a:r>
            <a:endParaRPr lang="hr-HR" sz="4400" dirty="0"/>
          </a:p>
        </p:txBody>
      </p:sp>
      <p:pic>
        <p:nvPicPr>
          <p:cNvPr id="4" name="Picture 3"/>
          <p:cNvPicPr>
            <a:picLocks noChangeAspect="1"/>
          </p:cNvPicPr>
          <p:nvPr/>
        </p:nvPicPr>
        <p:blipFill>
          <a:blip r:embed="rId3"/>
          <a:stretch>
            <a:fillRect/>
          </a:stretch>
        </p:blipFill>
        <p:spPr>
          <a:xfrm>
            <a:off x="1790739" y="2717800"/>
            <a:ext cx="3461877" cy="3314700"/>
          </a:xfrm>
          <a:prstGeom prst="rect">
            <a:avLst/>
          </a:prstGeom>
        </p:spPr>
      </p:pic>
    </p:spTree>
    <p:extLst>
      <p:ext uri="{BB962C8B-B14F-4D97-AF65-F5344CB8AC3E}">
        <p14:creationId xmlns:p14="http://schemas.microsoft.com/office/powerpoint/2010/main" val="1590642362"/>
      </p:ext>
    </p:extLst>
  </p:cSld>
  <p:clrMapOvr>
    <a:masterClrMapping/>
  </p:clrMapOvr>
  <p:transition spd="slow">
    <p:push dir="u"/>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7FBD0E-7291-714B-BB6C-4AD929BA0697}"/>
              </a:ext>
            </a:extLst>
          </p:cNvPr>
          <p:cNvPicPr>
            <a:picLocks noChangeAspect="1"/>
          </p:cNvPicPr>
          <p:nvPr/>
        </p:nvPicPr>
        <p:blipFill>
          <a:blip r:embed="rId2"/>
          <a:stretch>
            <a:fillRect/>
          </a:stretch>
        </p:blipFill>
        <p:spPr>
          <a:xfrm>
            <a:off x="0" y="18776"/>
            <a:ext cx="13004800" cy="2141034"/>
          </a:xfrm>
          <a:prstGeom prst="rect">
            <a:avLst/>
          </a:prstGeom>
        </p:spPr>
      </p:pic>
      <p:sp>
        <p:nvSpPr>
          <p:cNvPr id="15" name="TextBox 14">
            <a:extLst>
              <a:ext uri="{FF2B5EF4-FFF2-40B4-BE49-F238E27FC236}">
                <a16:creationId xmlns:a16="http://schemas.microsoft.com/office/drawing/2014/main" id="{023C1BC5-3140-034E-A203-27B4C76E61D2}"/>
              </a:ext>
            </a:extLst>
          </p:cNvPr>
          <p:cNvSpPr txBox="1"/>
          <p:nvPr/>
        </p:nvSpPr>
        <p:spPr>
          <a:xfrm>
            <a:off x="1161090" y="2815556"/>
            <a:ext cx="8856587" cy="38420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50000"/>
              </a:lnSpc>
            </a:pPr>
            <a:endParaRPr lang="hr-HR" sz="1800" dirty="0" smtClean="0"/>
          </a:p>
          <a:p>
            <a:pPr marL="342900" indent="-342900" algn="just">
              <a:lnSpc>
                <a:spcPct val="150000"/>
              </a:lnSpc>
              <a:buBlip>
                <a:blip r:embed="rId3"/>
              </a:buBlip>
            </a:pPr>
            <a:r>
              <a:rPr lang="en-US" sz="1800" dirty="0" smtClean="0"/>
              <a:t>Situated </a:t>
            </a:r>
            <a:r>
              <a:rPr lang="en-US" sz="1800" dirty="0"/>
              <a:t>on western Balkan</a:t>
            </a:r>
          </a:p>
          <a:p>
            <a:pPr marL="342900" indent="-342900" algn="just">
              <a:lnSpc>
                <a:spcPct val="150000"/>
              </a:lnSpc>
              <a:buBlip>
                <a:blip r:embed="rId3"/>
              </a:buBlip>
            </a:pPr>
            <a:r>
              <a:rPr lang="en-US" sz="1800" dirty="0"/>
              <a:t>Population: 4,087,843</a:t>
            </a:r>
          </a:p>
          <a:p>
            <a:pPr marL="342900" indent="-342900" algn="just">
              <a:lnSpc>
                <a:spcPct val="150000"/>
              </a:lnSpc>
              <a:buBlip>
                <a:blip r:embed="rId3"/>
              </a:buBlip>
            </a:pPr>
            <a:r>
              <a:rPr lang="en-US" sz="1800" dirty="0"/>
              <a:t>Capital: Zagreb </a:t>
            </a:r>
          </a:p>
          <a:p>
            <a:pPr marL="342900" indent="-342900" algn="just">
              <a:lnSpc>
                <a:spcPct val="150000"/>
              </a:lnSpc>
              <a:buBlip>
                <a:blip r:embed="rId3"/>
              </a:buBlip>
            </a:pPr>
            <a:r>
              <a:rPr lang="en-US" sz="1800" dirty="0"/>
              <a:t>Population of Zagreb: 804,507 </a:t>
            </a:r>
          </a:p>
          <a:p>
            <a:pPr marL="342900" indent="-342900" algn="just">
              <a:lnSpc>
                <a:spcPct val="150000"/>
              </a:lnSpc>
              <a:buBlip>
                <a:blip r:embed="rId3"/>
              </a:buBlip>
            </a:pPr>
            <a:r>
              <a:rPr lang="en-US" sz="1800" dirty="0"/>
              <a:t>Administrative </a:t>
            </a:r>
            <a:r>
              <a:rPr lang="en-US" sz="1800" dirty="0" err="1"/>
              <a:t>organisation</a:t>
            </a:r>
            <a:r>
              <a:rPr lang="en-US" sz="1800" dirty="0"/>
              <a:t>: 20 counties and City of Zagreb </a:t>
            </a:r>
          </a:p>
          <a:p>
            <a:pPr marL="342900" indent="-342900" algn="just">
              <a:lnSpc>
                <a:spcPct val="150000"/>
              </a:lnSpc>
              <a:buBlip>
                <a:blip r:embed="rId3"/>
              </a:buBlip>
            </a:pPr>
            <a:r>
              <a:rPr lang="en-US" sz="1800" dirty="0"/>
              <a:t>Economy: tourism dominates (accounts for up to 20% of Croatian GDP)</a:t>
            </a:r>
          </a:p>
          <a:p>
            <a:pPr marL="342900" indent="-342900" algn="just">
              <a:lnSpc>
                <a:spcPct val="150000"/>
              </a:lnSpc>
              <a:buBlip>
                <a:blip r:embed="rId3"/>
              </a:buBlip>
            </a:pPr>
            <a:r>
              <a:rPr lang="en-US" sz="1800" dirty="0"/>
              <a:t>Because of interesting geostrategic position, Croatia was always interesting to other nations</a:t>
            </a:r>
          </a:p>
        </p:txBody>
      </p:sp>
      <p:sp>
        <p:nvSpPr>
          <p:cNvPr id="6" name="Naslov">
            <a:extLst>
              <a:ext uri="{FF2B5EF4-FFF2-40B4-BE49-F238E27FC236}">
                <a16:creationId xmlns:a16="http://schemas.microsoft.com/office/drawing/2014/main" id="{C2153BF9-6ACF-41D0-8559-00AF2111231D}"/>
              </a:ext>
            </a:extLst>
          </p:cNvPr>
          <p:cNvSpPr txBox="1">
            <a:spLocks/>
          </p:cNvSpPr>
          <p:nvPr/>
        </p:nvSpPr>
        <p:spPr>
          <a:xfrm>
            <a:off x="1161090" y="1514517"/>
            <a:ext cx="10464801" cy="149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F3D84"/>
                </a:solidFill>
                <a:uFillTx/>
                <a:latin typeface="Helvetica"/>
                <a:ea typeface="Helvetica"/>
                <a:cs typeface="Helvetica"/>
                <a:sym typeface="Helvetica"/>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a:lstStyle>
          <a:p>
            <a:pPr hangingPunct="1"/>
            <a:r>
              <a:rPr lang="hr-HR" sz="4800" dirty="0" smtClean="0"/>
              <a:t>Republic </a:t>
            </a:r>
            <a:r>
              <a:rPr lang="hr-HR" sz="4800" dirty="0" err="1" smtClean="0"/>
              <a:t>of</a:t>
            </a:r>
            <a:r>
              <a:rPr lang="hr-HR" sz="4800" dirty="0" smtClean="0"/>
              <a:t> Croatia</a:t>
            </a:r>
            <a:endParaRPr lang="hr-HR" sz="4800" dirty="0"/>
          </a:p>
        </p:txBody>
      </p:sp>
      <p:pic>
        <p:nvPicPr>
          <p:cNvPr id="4" name="Picture 3">
            <a:extLst>
              <a:ext uri="{FF2B5EF4-FFF2-40B4-BE49-F238E27FC236}">
                <a16:creationId xmlns:a16="http://schemas.microsoft.com/office/drawing/2014/main" id="{75AFDB90-8355-5B4E-AB76-D47CD661990A}"/>
              </a:ext>
            </a:extLst>
          </p:cNvPr>
          <p:cNvPicPr>
            <a:picLocks noChangeAspect="1"/>
          </p:cNvPicPr>
          <p:nvPr/>
        </p:nvPicPr>
        <p:blipFill>
          <a:blip r:embed="rId4"/>
          <a:stretch>
            <a:fillRect/>
          </a:stretch>
        </p:blipFill>
        <p:spPr>
          <a:xfrm>
            <a:off x="201225" y="1540242"/>
            <a:ext cx="866215" cy="123913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1290" y="2261932"/>
            <a:ext cx="3164910" cy="3164910"/>
          </a:xfrm>
          <a:prstGeom prst="rect">
            <a:avLst/>
          </a:prstGeom>
        </p:spPr>
      </p:pic>
      <p:pic>
        <p:nvPicPr>
          <p:cNvPr id="5" name="Picture 4"/>
          <p:cNvPicPr>
            <a:picLocks noChangeAspect="1"/>
          </p:cNvPicPr>
          <p:nvPr/>
        </p:nvPicPr>
        <p:blipFill>
          <a:blip r:embed="rId6"/>
          <a:stretch>
            <a:fillRect/>
          </a:stretch>
        </p:blipFill>
        <p:spPr>
          <a:xfrm>
            <a:off x="11689200" y="8298099"/>
            <a:ext cx="1277654" cy="1322642"/>
          </a:xfrm>
          <a:prstGeom prst="rect">
            <a:avLst/>
          </a:prstGeom>
        </p:spPr>
      </p:pic>
    </p:spTree>
    <p:extLst>
      <p:ext uri="{BB962C8B-B14F-4D97-AF65-F5344CB8AC3E}">
        <p14:creationId xmlns:p14="http://schemas.microsoft.com/office/powerpoint/2010/main" val="229638327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3C1BC5-3140-034E-A203-27B4C76E61D2}"/>
              </a:ext>
            </a:extLst>
          </p:cNvPr>
          <p:cNvSpPr txBox="1"/>
          <p:nvPr/>
        </p:nvSpPr>
        <p:spPr>
          <a:xfrm>
            <a:off x="1161090" y="2707702"/>
            <a:ext cx="9052138" cy="50424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50000"/>
              </a:lnSpc>
            </a:pPr>
            <a:endParaRPr lang="hr-HR" dirty="0"/>
          </a:p>
          <a:p>
            <a:pPr marL="342900" indent="-342900" algn="just">
              <a:lnSpc>
                <a:spcPct val="150000"/>
              </a:lnSpc>
              <a:buBlip>
                <a:blip r:embed="rId2"/>
              </a:buBlip>
            </a:pPr>
            <a:r>
              <a:rPr lang="en-US" sz="1800" dirty="0" smtClean="0"/>
              <a:t>Population </a:t>
            </a:r>
            <a:r>
              <a:rPr lang="en-US" sz="1800" dirty="0"/>
              <a:t>density in 2018 - 72,9 inhabitants per square kilometer (one of the more sparsely populated European countries)</a:t>
            </a:r>
          </a:p>
          <a:p>
            <a:pPr marL="342900" indent="-342900" algn="just">
              <a:lnSpc>
                <a:spcPct val="150000"/>
              </a:lnSpc>
              <a:buBlip>
                <a:blip r:embed="rId2"/>
              </a:buBlip>
            </a:pPr>
            <a:r>
              <a:rPr lang="en-US" sz="1800" dirty="0"/>
              <a:t>The overall life expectancy was 76.3 years in 2018</a:t>
            </a:r>
          </a:p>
          <a:p>
            <a:pPr marL="342900" indent="-342900" algn="just">
              <a:lnSpc>
                <a:spcPct val="150000"/>
              </a:lnSpc>
              <a:buBlip>
                <a:blip r:embed="rId2"/>
              </a:buBlip>
            </a:pPr>
            <a:r>
              <a:rPr lang="en-US" sz="1800" dirty="0"/>
              <a:t>The total fertility rate of 1.41 children per mother -  one of the lowest in the world </a:t>
            </a:r>
          </a:p>
          <a:p>
            <a:pPr marL="342900" indent="-342900" algn="just">
              <a:lnSpc>
                <a:spcPct val="150000"/>
              </a:lnSpc>
              <a:buBlip>
                <a:blip r:embed="rId2"/>
              </a:buBlip>
            </a:pPr>
            <a:r>
              <a:rPr lang="en-US" sz="1800" dirty="0"/>
              <a:t>Since 1991, Croatia's death rate has continuously exceeded its birth rate</a:t>
            </a:r>
          </a:p>
          <a:p>
            <a:pPr marL="342900" indent="-342900" algn="just">
              <a:lnSpc>
                <a:spcPct val="150000"/>
              </a:lnSpc>
              <a:buBlip>
                <a:blip r:embed="rId2"/>
              </a:buBlip>
            </a:pPr>
            <a:r>
              <a:rPr lang="en-US" sz="1800" dirty="0"/>
              <a:t>One of the oldest populations in the world - average age of 43.3 years</a:t>
            </a:r>
          </a:p>
          <a:p>
            <a:pPr marL="342900" indent="-342900" algn="just">
              <a:lnSpc>
                <a:spcPct val="150000"/>
              </a:lnSpc>
              <a:buBlip>
                <a:blip r:embed="rId2"/>
              </a:buBlip>
            </a:pPr>
            <a:r>
              <a:rPr lang="en-US" sz="1800" dirty="0"/>
              <a:t>Since the late 1990’s - positive net migration into Croatia</a:t>
            </a:r>
          </a:p>
          <a:p>
            <a:pPr marL="342900" indent="-342900" algn="just">
              <a:lnSpc>
                <a:spcPct val="150000"/>
              </a:lnSpc>
              <a:buBlip>
                <a:blip r:embed="rId2"/>
              </a:buBlip>
            </a:pPr>
            <a:r>
              <a:rPr lang="en-US" sz="1800" dirty="0"/>
              <a:t> The natural growth rate of the population is currently negative</a:t>
            </a:r>
          </a:p>
          <a:p>
            <a:pPr marL="342900" marR="0" indent="-342900" algn="l" defTabSz="584200" rtl="0" fontAlgn="auto" latinLnBrk="0" hangingPunct="0">
              <a:lnSpc>
                <a:spcPct val="150000"/>
              </a:lnSpc>
              <a:spcBef>
                <a:spcPts val="0"/>
              </a:spcBef>
              <a:spcAft>
                <a:spcPts val="0"/>
              </a:spcAft>
              <a:buClrTx/>
              <a:buSzTx/>
              <a:buBlip>
                <a:blip r:embed="rId2"/>
              </a:buBlip>
              <a:tabLst/>
            </a:pPr>
            <a:endParaRPr kumimoji="0" lang="en-US" sz="2800" b="0" i="0" u="none" strike="noStrike" cap="none" spc="0" normalizeH="0" baseline="0" dirty="0">
              <a:ln>
                <a:noFill/>
              </a:ln>
              <a:solidFill>
                <a:srgbClr val="000000"/>
              </a:solidFill>
              <a:effectLst/>
              <a:uFillTx/>
              <a:latin typeface="Helvetica" pitchFamily="2" charset="0"/>
              <a:sym typeface="Helvetica Neue"/>
            </a:endParaRPr>
          </a:p>
        </p:txBody>
      </p:sp>
      <p:pic>
        <p:nvPicPr>
          <p:cNvPr id="7" name="Picture 6">
            <a:extLst>
              <a:ext uri="{FF2B5EF4-FFF2-40B4-BE49-F238E27FC236}">
                <a16:creationId xmlns:a16="http://schemas.microsoft.com/office/drawing/2014/main" id="{1316BBA4-4219-E74A-AD4C-631A6F545D63}"/>
              </a:ext>
            </a:extLst>
          </p:cNvPr>
          <p:cNvPicPr>
            <a:picLocks noChangeAspect="1"/>
          </p:cNvPicPr>
          <p:nvPr/>
        </p:nvPicPr>
        <p:blipFill>
          <a:blip r:embed="rId3"/>
          <a:stretch>
            <a:fillRect/>
          </a:stretch>
        </p:blipFill>
        <p:spPr>
          <a:xfrm>
            <a:off x="0" y="18776"/>
            <a:ext cx="13004800" cy="2141034"/>
          </a:xfrm>
          <a:prstGeom prst="rect">
            <a:avLst/>
          </a:prstGeom>
        </p:spPr>
      </p:pic>
      <p:sp>
        <p:nvSpPr>
          <p:cNvPr id="8" name="Naslov">
            <a:extLst>
              <a:ext uri="{FF2B5EF4-FFF2-40B4-BE49-F238E27FC236}">
                <a16:creationId xmlns:a16="http://schemas.microsoft.com/office/drawing/2014/main" id="{E0829DE6-F481-5F4C-92BF-3354953635DC}"/>
              </a:ext>
            </a:extLst>
          </p:cNvPr>
          <p:cNvSpPr txBox="1">
            <a:spLocks/>
          </p:cNvSpPr>
          <p:nvPr/>
        </p:nvSpPr>
        <p:spPr>
          <a:xfrm>
            <a:off x="1161090" y="1514517"/>
            <a:ext cx="10464801" cy="149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F3D84"/>
                </a:solidFill>
                <a:uFillTx/>
                <a:latin typeface="Helvetica"/>
                <a:ea typeface="Helvetica"/>
                <a:cs typeface="Helvetica"/>
                <a:sym typeface="Helvetica"/>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a:lstStyle>
          <a:p>
            <a:pPr hangingPunct="1"/>
            <a:r>
              <a:rPr lang="hr-HR" sz="4800" dirty="0" err="1" smtClean="0"/>
              <a:t>Demography</a:t>
            </a:r>
            <a:r>
              <a:rPr lang="hr-HR" sz="4800" dirty="0" smtClean="0"/>
              <a:t> </a:t>
            </a:r>
            <a:r>
              <a:rPr lang="hr-HR" sz="4800" dirty="0" err="1"/>
              <a:t>of</a:t>
            </a:r>
            <a:r>
              <a:rPr lang="hr-HR" sz="4800" dirty="0"/>
              <a:t> </a:t>
            </a:r>
            <a:r>
              <a:rPr lang="hr-HR" sz="4800" dirty="0" smtClean="0"/>
              <a:t>Croatia</a:t>
            </a:r>
            <a:endParaRPr lang="hr-HR" sz="4800" dirty="0"/>
          </a:p>
        </p:txBody>
      </p:sp>
      <p:pic>
        <p:nvPicPr>
          <p:cNvPr id="9" name="Picture 8">
            <a:extLst>
              <a:ext uri="{FF2B5EF4-FFF2-40B4-BE49-F238E27FC236}">
                <a16:creationId xmlns:a16="http://schemas.microsoft.com/office/drawing/2014/main" id="{71C5B549-025D-A547-A130-C647FF28329A}"/>
              </a:ext>
            </a:extLst>
          </p:cNvPr>
          <p:cNvPicPr>
            <a:picLocks noChangeAspect="1"/>
          </p:cNvPicPr>
          <p:nvPr/>
        </p:nvPicPr>
        <p:blipFill>
          <a:blip r:embed="rId4"/>
          <a:stretch>
            <a:fillRect/>
          </a:stretch>
        </p:blipFill>
        <p:spPr>
          <a:xfrm>
            <a:off x="201225" y="1540242"/>
            <a:ext cx="866215" cy="1239136"/>
          </a:xfrm>
          <a:prstGeom prst="rect">
            <a:avLst/>
          </a:prstGeom>
        </p:spPr>
      </p:pic>
      <p:pic>
        <p:nvPicPr>
          <p:cNvPr id="2" name="Picture 1"/>
          <p:cNvPicPr>
            <a:picLocks noChangeAspect="1"/>
          </p:cNvPicPr>
          <p:nvPr/>
        </p:nvPicPr>
        <p:blipFill>
          <a:blip r:embed="rId5"/>
          <a:stretch>
            <a:fillRect/>
          </a:stretch>
        </p:blipFill>
        <p:spPr>
          <a:xfrm>
            <a:off x="9785763" y="18776"/>
            <a:ext cx="3219037" cy="2141034"/>
          </a:xfrm>
          <a:prstGeom prst="rect">
            <a:avLst/>
          </a:prstGeom>
        </p:spPr>
      </p:pic>
      <p:pic>
        <p:nvPicPr>
          <p:cNvPr id="3" name="Picture 2"/>
          <p:cNvPicPr>
            <a:picLocks noChangeAspect="1"/>
          </p:cNvPicPr>
          <p:nvPr/>
        </p:nvPicPr>
        <p:blipFill>
          <a:blip r:embed="rId6"/>
          <a:stretch>
            <a:fillRect/>
          </a:stretch>
        </p:blipFill>
        <p:spPr>
          <a:xfrm>
            <a:off x="11689200" y="8298000"/>
            <a:ext cx="1280271" cy="1322947"/>
          </a:xfrm>
          <a:prstGeom prst="rect">
            <a:avLst/>
          </a:prstGeom>
        </p:spPr>
      </p:pic>
    </p:spTree>
    <p:extLst>
      <p:ext uri="{BB962C8B-B14F-4D97-AF65-F5344CB8AC3E}">
        <p14:creationId xmlns:p14="http://schemas.microsoft.com/office/powerpoint/2010/main" val="7417910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3C1BC5-3140-034E-A203-27B4C76E61D2}"/>
              </a:ext>
            </a:extLst>
          </p:cNvPr>
          <p:cNvSpPr txBox="1"/>
          <p:nvPr/>
        </p:nvSpPr>
        <p:spPr>
          <a:xfrm>
            <a:off x="1161090" y="2795004"/>
            <a:ext cx="9227503" cy="31034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50000"/>
              </a:lnSpc>
            </a:pPr>
            <a:endParaRPr lang="hr-HR" sz="2200" b="0" dirty="0" smtClean="0"/>
          </a:p>
          <a:p>
            <a:pPr marL="342900" indent="-342900" algn="just">
              <a:lnSpc>
                <a:spcPct val="150000"/>
              </a:lnSpc>
              <a:buBlip>
                <a:blip r:embed="rId2"/>
              </a:buBlip>
            </a:pPr>
            <a:r>
              <a:rPr lang="en-US" sz="1800" dirty="0" smtClean="0"/>
              <a:t>cultural</a:t>
            </a:r>
            <a:r>
              <a:rPr lang="en-US" sz="1800" dirty="0"/>
              <a:t>, scientific, economic, political and administrative center of the Republic of Croatia with seat of Parliament, President and Government of the Republic of Croatia</a:t>
            </a:r>
          </a:p>
          <a:p>
            <a:pPr marL="342900" indent="-342900" algn="just">
              <a:lnSpc>
                <a:spcPct val="150000"/>
              </a:lnSpc>
              <a:buBlip>
                <a:blip r:embed="rId2"/>
              </a:buBlip>
            </a:pPr>
            <a:r>
              <a:rPr lang="en-US" sz="1800" dirty="0"/>
              <a:t>The City of Zagreb reserves powers and duties as both city and county</a:t>
            </a:r>
          </a:p>
          <a:p>
            <a:pPr marL="342900" indent="-342900" algn="just">
              <a:lnSpc>
                <a:spcPct val="150000"/>
              </a:lnSpc>
              <a:buBlip>
                <a:blip r:embed="rId2"/>
              </a:buBlip>
            </a:pPr>
            <a:r>
              <a:rPr lang="en-US" sz="1800" dirty="0"/>
              <a:t>City Administration bodies: the City Assembly (representative body) and the Mayor (executive body</a:t>
            </a:r>
            <a:r>
              <a:rPr lang="en-US" sz="1800" dirty="0" smtClean="0"/>
              <a:t>)</a:t>
            </a:r>
            <a:endParaRPr lang="en-US" sz="1800" dirty="0"/>
          </a:p>
        </p:txBody>
      </p:sp>
      <p:pic>
        <p:nvPicPr>
          <p:cNvPr id="7" name="Picture 6">
            <a:extLst>
              <a:ext uri="{FF2B5EF4-FFF2-40B4-BE49-F238E27FC236}">
                <a16:creationId xmlns:a16="http://schemas.microsoft.com/office/drawing/2014/main" id="{1316BBA4-4219-E74A-AD4C-631A6F545D63}"/>
              </a:ext>
            </a:extLst>
          </p:cNvPr>
          <p:cNvPicPr>
            <a:picLocks noChangeAspect="1"/>
          </p:cNvPicPr>
          <p:nvPr/>
        </p:nvPicPr>
        <p:blipFill>
          <a:blip r:embed="rId3"/>
          <a:stretch>
            <a:fillRect/>
          </a:stretch>
        </p:blipFill>
        <p:spPr>
          <a:xfrm>
            <a:off x="0" y="18776"/>
            <a:ext cx="13004800" cy="2141034"/>
          </a:xfrm>
          <a:prstGeom prst="rect">
            <a:avLst/>
          </a:prstGeom>
        </p:spPr>
      </p:pic>
      <p:sp>
        <p:nvSpPr>
          <p:cNvPr id="8" name="Naslov">
            <a:extLst>
              <a:ext uri="{FF2B5EF4-FFF2-40B4-BE49-F238E27FC236}">
                <a16:creationId xmlns:a16="http://schemas.microsoft.com/office/drawing/2014/main" id="{E0829DE6-F481-5F4C-92BF-3354953635DC}"/>
              </a:ext>
            </a:extLst>
          </p:cNvPr>
          <p:cNvSpPr txBox="1">
            <a:spLocks/>
          </p:cNvSpPr>
          <p:nvPr/>
        </p:nvSpPr>
        <p:spPr>
          <a:xfrm>
            <a:off x="1161090" y="1514517"/>
            <a:ext cx="10464801" cy="149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F3D84"/>
                </a:solidFill>
                <a:uFillTx/>
                <a:latin typeface="Helvetica"/>
                <a:ea typeface="Helvetica"/>
                <a:cs typeface="Helvetica"/>
                <a:sym typeface="Helvetica"/>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a:lstStyle>
          <a:p>
            <a:pPr hangingPunct="1"/>
            <a:r>
              <a:rPr lang="hr-HR" sz="4800" dirty="0"/>
              <a:t>City </a:t>
            </a:r>
            <a:r>
              <a:rPr lang="hr-HR" sz="4800" dirty="0" err="1"/>
              <a:t>of</a:t>
            </a:r>
            <a:r>
              <a:rPr lang="hr-HR" sz="4800" dirty="0"/>
              <a:t> </a:t>
            </a:r>
            <a:r>
              <a:rPr lang="hr-HR" sz="4800" dirty="0" smtClean="0"/>
              <a:t>Zagreb</a:t>
            </a:r>
            <a:endParaRPr lang="hr-HR" sz="4800" dirty="0"/>
          </a:p>
        </p:txBody>
      </p:sp>
      <p:pic>
        <p:nvPicPr>
          <p:cNvPr id="9" name="Picture 8">
            <a:extLst>
              <a:ext uri="{FF2B5EF4-FFF2-40B4-BE49-F238E27FC236}">
                <a16:creationId xmlns:a16="http://schemas.microsoft.com/office/drawing/2014/main" id="{71C5B549-025D-A547-A130-C647FF28329A}"/>
              </a:ext>
            </a:extLst>
          </p:cNvPr>
          <p:cNvPicPr>
            <a:picLocks noChangeAspect="1"/>
          </p:cNvPicPr>
          <p:nvPr/>
        </p:nvPicPr>
        <p:blipFill>
          <a:blip r:embed="rId4"/>
          <a:stretch>
            <a:fillRect/>
          </a:stretch>
        </p:blipFill>
        <p:spPr>
          <a:xfrm>
            <a:off x="201225" y="1540242"/>
            <a:ext cx="866215" cy="1239136"/>
          </a:xfrm>
          <a:prstGeom prst="rect">
            <a:avLst/>
          </a:prstGeom>
        </p:spPr>
      </p:pic>
      <p:pic>
        <p:nvPicPr>
          <p:cNvPr id="2" name="Picture 1"/>
          <p:cNvPicPr>
            <a:picLocks noChangeAspect="1"/>
          </p:cNvPicPr>
          <p:nvPr/>
        </p:nvPicPr>
        <p:blipFill>
          <a:blip r:embed="rId5"/>
          <a:stretch>
            <a:fillRect/>
          </a:stretch>
        </p:blipFill>
        <p:spPr>
          <a:xfrm>
            <a:off x="11689200" y="8298000"/>
            <a:ext cx="1280271" cy="132294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1090" y="6788122"/>
            <a:ext cx="9601199" cy="2171351"/>
          </a:xfrm>
          <a:prstGeom prst="rect">
            <a:avLst/>
          </a:prstGeom>
        </p:spPr>
      </p:pic>
    </p:spTree>
    <p:extLst>
      <p:ext uri="{BB962C8B-B14F-4D97-AF65-F5344CB8AC3E}">
        <p14:creationId xmlns:p14="http://schemas.microsoft.com/office/powerpoint/2010/main" val="218770422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3C1BC5-3140-034E-A203-27B4C76E61D2}"/>
              </a:ext>
            </a:extLst>
          </p:cNvPr>
          <p:cNvSpPr txBox="1"/>
          <p:nvPr/>
        </p:nvSpPr>
        <p:spPr>
          <a:xfrm>
            <a:off x="1161090" y="2782478"/>
            <a:ext cx="9202451" cy="43499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50000"/>
              </a:lnSpc>
            </a:pPr>
            <a:endParaRPr lang="hr-HR" sz="2200" b="0" dirty="0" smtClean="0"/>
          </a:p>
          <a:p>
            <a:pPr marL="342900" indent="-342900" algn="just">
              <a:lnSpc>
                <a:spcPct val="150000"/>
              </a:lnSpc>
              <a:buBlip>
                <a:blip r:embed="rId2"/>
              </a:buBlip>
            </a:pPr>
            <a:r>
              <a:rPr lang="en-US" sz="1800" dirty="0" smtClean="0"/>
              <a:t>Economy </a:t>
            </a:r>
            <a:r>
              <a:rPr lang="en-US" sz="1800" dirty="0"/>
              <a:t>- most important branches of industry: production of electric machines and devices, chemical, pharmaceutical, textile, food and drink processing. Zagreb is important international trade and business center, and transports crossroad of Central and East </a:t>
            </a:r>
            <a:r>
              <a:rPr lang="en-US" sz="1800" dirty="0" smtClean="0"/>
              <a:t>Europe</a:t>
            </a:r>
            <a:endParaRPr lang="hr-HR" sz="1800" dirty="0" smtClean="0"/>
          </a:p>
          <a:p>
            <a:pPr marL="342900" indent="-342900" algn="just">
              <a:lnSpc>
                <a:spcPct val="150000"/>
              </a:lnSpc>
              <a:buBlip>
                <a:blip r:embed="rId2"/>
              </a:buBlip>
            </a:pPr>
            <a:r>
              <a:rPr lang="en-US" sz="1800" dirty="0"/>
              <a:t>University of Zagreb - oldest in Croatia and one of the oldest in Europe (founded in 1669</a:t>
            </a:r>
            <a:r>
              <a:rPr lang="en-US" sz="1800" dirty="0" smtClean="0"/>
              <a:t>)</a:t>
            </a:r>
            <a:r>
              <a:rPr lang="hr-HR" sz="1800" dirty="0" smtClean="0"/>
              <a:t> - </a:t>
            </a:r>
            <a:r>
              <a:rPr lang="en-US" sz="1800" dirty="0" smtClean="0"/>
              <a:t>28 </a:t>
            </a:r>
            <a:r>
              <a:rPr lang="en-US" sz="1800" dirty="0"/>
              <a:t>faculties, 3 art academies, 1 expert Teacher </a:t>
            </a:r>
            <a:r>
              <a:rPr lang="en-US" sz="1800" dirty="0" smtClean="0"/>
              <a:t>Academy</a:t>
            </a:r>
            <a:endParaRPr lang="en-US" sz="1800" dirty="0"/>
          </a:p>
          <a:p>
            <a:pPr marL="342900" indent="-342900" algn="just">
              <a:lnSpc>
                <a:spcPct val="150000"/>
              </a:lnSpc>
              <a:buBlip>
                <a:blip r:embed="rId2"/>
              </a:buBlip>
            </a:pPr>
            <a:r>
              <a:rPr lang="en-US" sz="1800" dirty="0"/>
              <a:t>Culture - 38 cultural institutions which include 10 city museums, owner of 7 city theaters and is in 50% owner of Croatian National Theatre, owner of </a:t>
            </a:r>
            <a:r>
              <a:rPr lang="en-US" sz="1800" dirty="0" err="1"/>
              <a:t>Vatroslav</a:t>
            </a:r>
            <a:r>
              <a:rPr lang="en-US" sz="1800" dirty="0"/>
              <a:t> </a:t>
            </a:r>
            <a:r>
              <a:rPr lang="en-US" sz="1800" dirty="0" err="1"/>
              <a:t>Lisinski</a:t>
            </a:r>
            <a:r>
              <a:rPr lang="en-US" sz="1800" dirty="0"/>
              <a:t> Concert Hall and Zagreb Philharmonic </a:t>
            </a:r>
            <a:r>
              <a:rPr lang="en-US" sz="1800" dirty="0" err="1" smtClean="0"/>
              <a:t>Orchestr</a:t>
            </a:r>
            <a:r>
              <a:rPr lang="hr-HR" sz="1800" dirty="0" smtClean="0"/>
              <a:t>a</a:t>
            </a:r>
            <a:endParaRPr lang="en-US" sz="1800" dirty="0"/>
          </a:p>
        </p:txBody>
      </p:sp>
      <p:pic>
        <p:nvPicPr>
          <p:cNvPr id="7" name="Picture 6">
            <a:extLst>
              <a:ext uri="{FF2B5EF4-FFF2-40B4-BE49-F238E27FC236}">
                <a16:creationId xmlns:a16="http://schemas.microsoft.com/office/drawing/2014/main" id="{1316BBA4-4219-E74A-AD4C-631A6F545D63}"/>
              </a:ext>
            </a:extLst>
          </p:cNvPr>
          <p:cNvPicPr>
            <a:picLocks noChangeAspect="1"/>
          </p:cNvPicPr>
          <p:nvPr/>
        </p:nvPicPr>
        <p:blipFill>
          <a:blip r:embed="rId3"/>
          <a:stretch>
            <a:fillRect/>
          </a:stretch>
        </p:blipFill>
        <p:spPr>
          <a:xfrm>
            <a:off x="0" y="18776"/>
            <a:ext cx="13004800" cy="2141034"/>
          </a:xfrm>
          <a:prstGeom prst="rect">
            <a:avLst/>
          </a:prstGeom>
        </p:spPr>
      </p:pic>
      <p:sp>
        <p:nvSpPr>
          <p:cNvPr id="8" name="Naslov">
            <a:extLst>
              <a:ext uri="{FF2B5EF4-FFF2-40B4-BE49-F238E27FC236}">
                <a16:creationId xmlns:a16="http://schemas.microsoft.com/office/drawing/2014/main" id="{E0829DE6-F481-5F4C-92BF-3354953635DC}"/>
              </a:ext>
            </a:extLst>
          </p:cNvPr>
          <p:cNvSpPr txBox="1">
            <a:spLocks/>
          </p:cNvSpPr>
          <p:nvPr/>
        </p:nvSpPr>
        <p:spPr>
          <a:xfrm>
            <a:off x="1161090" y="1514517"/>
            <a:ext cx="10464801" cy="149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F3D84"/>
                </a:solidFill>
                <a:uFillTx/>
                <a:latin typeface="Helvetica"/>
                <a:ea typeface="Helvetica"/>
                <a:cs typeface="Helvetica"/>
                <a:sym typeface="Helvetica"/>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a:lstStyle>
          <a:p>
            <a:pPr hangingPunct="1"/>
            <a:r>
              <a:rPr lang="hr-HR" sz="4800" dirty="0"/>
              <a:t>City </a:t>
            </a:r>
            <a:r>
              <a:rPr lang="hr-HR" sz="4800" dirty="0" err="1"/>
              <a:t>of</a:t>
            </a:r>
            <a:r>
              <a:rPr lang="hr-HR" sz="4800" dirty="0"/>
              <a:t> </a:t>
            </a:r>
            <a:r>
              <a:rPr lang="hr-HR" sz="4800" dirty="0" smtClean="0"/>
              <a:t>Zagreb</a:t>
            </a:r>
            <a:endParaRPr lang="hr-HR" sz="4800" dirty="0"/>
          </a:p>
        </p:txBody>
      </p:sp>
      <p:pic>
        <p:nvPicPr>
          <p:cNvPr id="9" name="Picture 8">
            <a:extLst>
              <a:ext uri="{FF2B5EF4-FFF2-40B4-BE49-F238E27FC236}">
                <a16:creationId xmlns:a16="http://schemas.microsoft.com/office/drawing/2014/main" id="{71C5B549-025D-A547-A130-C647FF28329A}"/>
              </a:ext>
            </a:extLst>
          </p:cNvPr>
          <p:cNvPicPr>
            <a:picLocks noChangeAspect="1"/>
          </p:cNvPicPr>
          <p:nvPr/>
        </p:nvPicPr>
        <p:blipFill>
          <a:blip r:embed="rId4"/>
          <a:stretch>
            <a:fillRect/>
          </a:stretch>
        </p:blipFill>
        <p:spPr>
          <a:xfrm>
            <a:off x="201225" y="1540242"/>
            <a:ext cx="866215" cy="1239136"/>
          </a:xfrm>
          <a:prstGeom prst="rect">
            <a:avLst/>
          </a:prstGeom>
        </p:spPr>
      </p:pic>
      <p:pic>
        <p:nvPicPr>
          <p:cNvPr id="2" name="Picture 1"/>
          <p:cNvPicPr>
            <a:picLocks noChangeAspect="1"/>
          </p:cNvPicPr>
          <p:nvPr/>
        </p:nvPicPr>
        <p:blipFill>
          <a:blip r:embed="rId5"/>
          <a:stretch>
            <a:fillRect/>
          </a:stretch>
        </p:blipFill>
        <p:spPr>
          <a:xfrm>
            <a:off x="11689200" y="8298000"/>
            <a:ext cx="1280271" cy="1322947"/>
          </a:xfrm>
          <a:prstGeom prst="rect">
            <a:avLst/>
          </a:prstGeom>
        </p:spPr>
      </p:pic>
    </p:spTree>
    <p:extLst>
      <p:ext uri="{BB962C8B-B14F-4D97-AF65-F5344CB8AC3E}">
        <p14:creationId xmlns:p14="http://schemas.microsoft.com/office/powerpoint/2010/main" val="87948540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3C1BC5-3140-034E-A203-27B4C76E61D2}"/>
              </a:ext>
            </a:extLst>
          </p:cNvPr>
          <p:cNvSpPr txBox="1"/>
          <p:nvPr/>
        </p:nvSpPr>
        <p:spPr>
          <a:xfrm>
            <a:off x="1161090" y="2892368"/>
            <a:ext cx="9601199" cy="46730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just">
              <a:lnSpc>
                <a:spcPct val="150000"/>
              </a:lnSpc>
              <a:buBlip>
                <a:blip r:embed="rId2"/>
              </a:buBlip>
            </a:pPr>
            <a:endParaRPr lang="hr-HR" sz="1800" dirty="0" smtClean="0"/>
          </a:p>
          <a:p>
            <a:pPr marL="342900" indent="-342900" algn="just">
              <a:lnSpc>
                <a:spcPct val="150000"/>
              </a:lnSpc>
              <a:buBlip>
                <a:blip r:embed="rId2"/>
              </a:buBlip>
            </a:pPr>
            <a:r>
              <a:rPr lang="en-US" sz="1800" dirty="0" smtClean="0"/>
              <a:t>City </a:t>
            </a:r>
            <a:r>
              <a:rPr lang="en-US" sz="1800" dirty="0"/>
              <a:t>of Zagreb recognized importance of demographic policy measures through support measures aimed at children, youth and </a:t>
            </a:r>
            <a:r>
              <a:rPr lang="en-US" sz="1800" dirty="0" smtClean="0"/>
              <a:t>families</a:t>
            </a:r>
            <a:endParaRPr lang="hr-HR" sz="1800" dirty="0" smtClean="0"/>
          </a:p>
          <a:p>
            <a:pPr algn="just">
              <a:lnSpc>
                <a:spcPct val="150000"/>
              </a:lnSpc>
            </a:pPr>
            <a:endParaRPr lang="en-US" sz="1800" dirty="0"/>
          </a:p>
          <a:p>
            <a:pPr marL="342900" indent="-342900" algn="just">
              <a:lnSpc>
                <a:spcPct val="150000"/>
              </a:lnSpc>
              <a:buFont typeface="+mj-lt"/>
              <a:buAutoNum type="arabicPeriod"/>
            </a:pPr>
            <a:r>
              <a:rPr lang="en-US" sz="1800" dirty="0" smtClean="0"/>
              <a:t>New-born </a:t>
            </a:r>
            <a:r>
              <a:rPr lang="en-US" sz="1800" dirty="0"/>
              <a:t>essentials allowance (defined after the 2001 Census of Population, started at 2004)</a:t>
            </a:r>
          </a:p>
          <a:p>
            <a:pPr marL="342900" indent="-342900" algn="just">
              <a:lnSpc>
                <a:spcPct val="150000"/>
              </a:lnSpc>
              <a:buBlip>
                <a:blip r:embed="rId2"/>
              </a:buBlip>
            </a:pPr>
            <a:r>
              <a:rPr lang="en-US" sz="1800" dirty="0" smtClean="0"/>
              <a:t>financial </a:t>
            </a:r>
            <a:r>
              <a:rPr lang="en-US" sz="1800" dirty="0"/>
              <a:t>measure </a:t>
            </a:r>
          </a:p>
          <a:p>
            <a:pPr marL="342900" indent="-342900" algn="just">
              <a:lnSpc>
                <a:spcPct val="150000"/>
              </a:lnSpc>
              <a:buBlip>
                <a:blip r:embed="rId2"/>
              </a:buBlip>
            </a:pPr>
            <a:r>
              <a:rPr lang="en-US" sz="1800" dirty="0"/>
              <a:t>every newborn child with residence in Zagreb, under certain conditions, is granted </a:t>
            </a:r>
            <a:r>
              <a:rPr lang="en-US" sz="1800" dirty="0" smtClean="0"/>
              <a:t>with</a:t>
            </a:r>
            <a:r>
              <a:rPr lang="hr-HR" sz="1800" dirty="0" smtClean="0"/>
              <a:t> </a:t>
            </a:r>
            <a:r>
              <a:rPr lang="en-US" sz="1800" dirty="0" smtClean="0"/>
              <a:t>allowance</a:t>
            </a:r>
            <a:endParaRPr lang="en-US" sz="1800" dirty="0"/>
          </a:p>
          <a:p>
            <a:pPr marL="342900" indent="-342900" algn="just">
              <a:lnSpc>
                <a:spcPct val="150000"/>
              </a:lnSpc>
              <a:buBlip>
                <a:blip r:embed="rId2"/>
              </a:buBlip>
            </a:pPr>
            <a:r>
              <a:rPr lang="en-US" sz="1800" dirty="0"/>
              <a:t>sum of allowance depends on the number of children in the family (for the first child 240 €, for the second child 480 € and for the third and every next child 7,200 €</a:t>
            </a:r>
            <a:r>
              <a:rPr lang="en-US" sz="1800" dirty="0" smtClean="0"/>
              <a:t>)</a:t>
            </a:r>
            <a:endParaRPr lang="en-US" sz="1800" dirty="0"/>
          </a:p>
        </p:txBody>
      </p:sp>
      <p:pic>
        <p:nvPicPr>
          <p:cNvPr id="7" name="Picture 6">
            <a:extLst>
              <a:ext uri="{FF2B5EF4-FFF2-40B4-BE49-F238E27FC236}">
                <a16:creationId xmlns:a16="http://schemas.microsoft.com/office/drawing/2014/main" id="{2CE4A026-659E-4444-A1CC-2CDFAD902126}"/>
              </a:ext>
            </a:extLst>
          </p:cNvPr>
          <p:cNvPicPr>
            <a:picLocks noChangeAspect="1"/>
          </p:cNvPicPr>
          <p:nvPr/>
        </p:nvPicPr>
        <p:blipFill>
          <a:blip r:embed="rId3"/>
          <a:stretch>
            <a:fillRect/>
          </a:stretch>
        </p:blipFill>
        <p:spPr>
          <a:xfrm>
            <a:off x="0" y="18776"/>
            <a:ext cx="13004800" cy="2141034"/>
          </a:xfrm>
          <a:prstGeom prst="rect">
            <a:avLst/>
          </a:prstGeom>
        </p:spPr>
      </p:pic>
      <p:sp>
        <p:nvSpPr>
          <p:cNvPr id="8" name="Naslov">
            <a:extLst>
              <a:ext uri="{FF2B5EF4-FFF2-40B4-BE49-F238E27FC236}">
                <a16:creationId xmlns:a16="http://schemas.microsoft.com/office/drawing/2014/main" id="{0B6F4B63-166D-AF40-9749-322250B3730B}"/>
              </a:ext>
            </a:extLst>
          </p:cNvPr>
          <p:cNvSpPr txBox="1">
            <a:spLocks/>
          </p:cNvSpPr>
          <p:nvPr/>
        </p:nvSpPr>
        <p:spPr>
          <a:xfrm>
            <a:off x="1161090" y="1514517"/>
            <a:ext cx="10464801" cy="149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F3D84"/>
                </a:solidFill>
                <a:uFillTx/>
                <a:latin typeface="Helvetica"/>
                <a:ea typeface="Helvetica"/>
                <a:cs typeface="Helvetica"/>
                <a:sym typeface="Helvetica"/>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a:lstStyle>
          <a:p>
            <a:pPr hangingPunct="1"/>
            <a:r>
              <a:rPr lang="hr-HR" sz="4800" dirty="0" err="1"/>
              <a:t>Demographic</a:t>
            </a:r>
            <a:r>
              <a:rPr lang="hr-HR" sz="4800" dirty="0"/>
              <a:t> </a:t>
            </a:r>
            <a:r>
              <a:rPr lang="hr-HR" sz="4800" dirty="0" err="1"/>
              <a:t>policy</a:t>
            </a:r>
            <a:r>
              <a:rPr lang="hr-HR" sz="4800" dirty="0"/>
              <a:t> </a:t>
            </a:r>
            <a:r>
              <a:rPr lang="hr-HR" sz="4800" dirty="0" err="1"/>
              <a:t>measures</a:t>
            </a:r>
            <a:endParaRPr lang="hr-HR" sz="4800" dirty="0"/>
          </a:p>
        </p:txBody>
      </p:sp>
      <p:pic>
        <p:nvPicPr>
          <p:cNvPr id="9" name="Picture 8">
            <a:extLst>
              <a:ext uri="{FF2B5EF4-FFF2-40B4-BE49-F238E27FC236}">
                <a16:creationId xmlns:a16="http://schemas.microsoft.com/office/drawing/2014/main" id="{FB133107-23DD-9340-9876-4C280826F24C}"/>
              </a:ext>
            </a:extLst>
          </p:cNvPr>
          <p:cNvPicPr>
            <a:picLocks noChangeAspect="1"/>
          </p:cNvPicPr>
          <p:nvPr/>
        </p:nvPicPr>
        <p:blipFill>
          <a:blip r:embed="rId4"/>
          <a:stretch>
            <a:fillRect/>
          </a:stretch>
        </p:blipFill>
        <p:spPr>
          <a:xfrm>
            <a:off x="201225" y="1540242"/>
            <a:ext cx="866215" cy="1239136"/>
          </a:xfrm>
          <a:prstGeom prst="rect">
            <a:avLst/>
          </a:prstGeom>
        </p:spPr>
      </p:pic>
      <p:pic>
        <p:nvPicPr>
          <p:cNvPr id="2" name="Picture 1"/>
          <p:cNvPicPr>
            <a:picLocks noChangeAspect="1"/>
          </p:cNvPicPr>
          <p:nvPr/>
        </p:nvPicPr>
        <p:blipFill>
          <a:blip r:embed="rId5"/>
          <a:stretch>
            <a:fillRect/>
          </a:stretch>
        </p:blipFill>
        <p:spPr>
          <a:xfrm>
            <a:off x="7803715" y="13608"/>
            <a:ext cx="5201085" cy="2146203"/>
          </a:xfrm>
          <a:prstGeom prst="rect">
            <a:avLst/>
          </a:prstGeom>
        </p:spPr>
      </p:pic>
      <p:pic>
        <p:nvPicPr>
          <p:cNvPr id="3" name="Picture 2"/>
          <p:cNvPicPr>
            <a:picLocks noChangeAspect="1"/>
          </p:cNvPicPr>
          <p:nvPr/>
        </p:nvPicPr>
        <p:blipFill>
          <a:blip r:embed="rId6"/>
          <a:stretch>
            <a:fillRect/>
          </a:stretch>
        </p:blipFill>
        <p:spPr>
          <a:xfrm>
            <a:off x="11689200" y="8298000"/>
            <a:ext cx="1280271" cy="1322947"/>
          </a:xfrm>
          <a:prstGeom prst="rect">
            <a:avLst/>
          </a:prstGeom>
        </p:spPr>
      </p:pic>
    </p:spTree>
    <p:extLst>
      <p:ext uri="{BB962C8B-B14F-4D97-AF65-F5344CB8AC3E}">
        <p14:creationId xmlns:p14="http://schemas.microsoft.com/office/powerpoint/2010/main" val="81078930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3C1BC5-3140-034E-A203-27B4C76E61D2}"/>
              </a:ext>
            </a:extLst>
          </p:cNvPr>
          <p:cNvSpPr txBox="1"/>
          <p:nvPr/>
        </p:nvSpPr>
        <p:spPr>
          <a:xfrm>
            <a:off x="1161090" y="2588667"/>
            <a:ext cx="9302659" cy="5311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108000" rIns="50800" bIns="50800" numCol="1" spcCol="38100" rtlCol="0" anchor="ctr">
            <a:spAutoFit/>
          </a:bodyPr>
          <a:lstStyle/>
          <a:p>
            <a:pPr algn="just">
              <a:lnSpc>
                <a:spcPct val="150000"/>
              </a:lnSpc>
            </a:pPr>
            <a:endParaRPr lang="hr-HR" sz="2200" dirty="0" smtClean="0"/>
          </a:p>
          <a:p>
            <a:pPr marL="342900" indent="-342900" algn="just">
              <a:lnSpc>
                <a:spcPct val="150000"/>
              </a:lnSpc>
              <a:buFont typeface="+mj-lt"/>
              <a:buAutoNum type="arabicPeriod" startAt="2"/>
            </a:pPr>
            <a:r>
              <a:rPr lang="en-US" sz="1800" dirty="0" smtClean="0"/>
              <a:t>Allowance </a:t>
            </a:r>
            <a:r>
              <a:rPr lang="en-US" sz="1800" dirty="0"/>
              <a:t>for stay-at-home- parents (financial measure, started at 2016)</a:t>
            </a:r>
          </a:p>
          <a:p>
            <a:pPr marL="342900" indent="-342900" algn="just">
              <a:lnSpc>
                <a:spcPct val="150000"/>
              </a:lnSpc>
              <a:buBlip>
                <a:blip r:embed="rId2"/>
              </a:buBlip>
            </a:pPr>
            <a:r>
              <a:rPr lang="en-US" sz="1800" dirty="0"/>
              <a:t>one of the parents, who cares for at least three children, is entitled to monetary support, if the youngest child has not started school yet</a:t>
            </a:r>
          </a:p>
          <a:p>
            <a:pPr marL="342900" indent="-342900" algn="just">
              <a:lnSpc>
                <a:spcPct val="150000"/>
              </a:lnSpc>
              <a:buBlip>
                <a:blip r:embed="rId2"/>
              </a:buBlip>
            </a:pPr>
            <a:r>
              <a:rPr lang="en-US" sz="1800" dirty="0"/>
              <a:t>monthly monetary support in the amount of the gross earnings in the economy of the City of Zagreb (includes taxes and contributions); for 2019 monthly net sum is 566 €</a:t>
            </a:r>
          </a:p>
          <a:p>
            <a:pPr marL="342900" indent="-342900" algn="just">
              <a:lnSpc>
                <a:spcPct val="150000"/>
              </a:lnSpc>
              <a:buBlip>
                <a:blip r:embed="rId2"/>
              </a:buBlip>
            </a:pPr>
            <a:r>
              <a:rPr lang="en-US" sz="1800" dirty="0"/>
              <a:t>only City of Zagreb in Republic of Croatia is providing such measure for its citizens under certain conditions (at least three children, parent must not be employed or in retirement, youngest child must not go to school or be enrolled in day-care)</a:t>
            </a:r>
          </a:p>
          <a:p>
            <a:pPr marL="342900" indent="-342900" algn="just">
              <a:lnSpc>
                <a:spcPct val="150000"/>
              </a:lnSpc>
              <a:buBlip>
                <a:blip r:embed="rId2"/>
              </a:buBlip>
            </a:pPr>
            <a:r>
              <a:rPr lang="en-US" sz="1800" dirty="0"/>
              <a:t>at this moment 4,500 parents are users of this allowance</a:t>
            </a:r>
          </a:p>
        </p:txBody>
      </p:sp>
      <p:pic>
        <p:nvPicPr>
          <p:cNvPr id="7" name="Picture 6">
            <a:extLst>
              <a:ext uri="{FF2B5EF4-FFF2-40B4-BE49-F238E27FC236}">
                <a16:creationId xmlns:a16="http://schemas.microsoft.com/office/drawing/2014/main" id="{2CE4A026-659E-4444-A1CC-2CDFAD902126}"/>
              </a:ext>
            </a:extLst>
          </p:cNvPr>
          <p:cNvPicPr>
            <a:picLocks noChangeAspect="1"/>
          </p:cNvPicPr>
          <p:nvPr/>
        </p:nvPicPr>
        <p:blipFill>
          <a:blip r:embed="rId3"/>
          <a:stretch>
            <a:fillRect/>
          </a:stretch>
        </p:blipFill>
        <p:spPr>
          <a:xfrm>
            <a:off x="0" y="18776"/>
            <a:ext cx="13004800" cy="2141034"/>
          </a:xfrm>
          <a:prstGeom prst="rect">
            <a:avLst/>
          </a:prstGeom>
        </p:spPr>
      </p:pic>
      <p:sp>
        <p:nvSpPr>
          <p:cNvPr id="8" name="Naslov">
            <a:extLst>
              <a:ext uri="{FF2B5EF4-FFF2-40B4-BE49-F238E27FC236}">
                <a16:creationId xmlns:a16="http://schemas.microsoft.com/office/drawing/2014/main" id="{0B6F4B63-166D-AF40-9749-322250B3730B}"/>
              </a:ext>
            </a:extLst>
          </p:cNvPr>
          <p:cNvSpPr txBox="1">
            <a:spLocks/>
          </p:cNvSpPr>
          <p:nvPr/>
        </p:nvSpPr>
        <p:spPr>
          <a:xfrm>
            <a:off x="1161090" y="1514517"/>
            <a:ext cx="10464801" cy="149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F3D84"/>
                </a:solidFill>
                <a:uFillTx/>
                <a:latin typeface="Helvetica"/>
                <a:ea typeface="Helvetica"/>
                <a:cs typeface="Helvetica"/>
                <a:sym typeface="Helvetica"/>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a:lstStyle>
          <a:p>
            <a:pPr hangingPunct="1"/>
            <a:r>
              <a:rPr lang="hr-HR" sz="4800" dirty="0" err="1"/>
              <a:t>Demographic</a:t>
            </a:r>
            <a:r>
              <a:rPr lang="hr-HR" sz="4800" dirty="0"/>
              <a:t> </a:t>
            </a:r>
            <a:r>
              <a:rPr lang="hr-HR" sz="4800" dirty="0" err="1"/>
              <a:t>policy</a:t>
            </a:r>
            <a:r>
              <a:rPr lang="hr-HR" sz="4800" dirty="0"/>
              <a:t> </a:t>
            </a:r>
            <a:r>
              <a:rPr lang="hr-HR" sz="4800" dirty="0" err="1"/>
              <a:t>measures</a:t>
            </a:r>
            <a:endParaRPr lang="hr-HR" sz="4800" dirty="0"/>
          </a:p>
        </p:txBody>
      </p:sp>
      <p:pic>
        <p:nvPicPr>
          <p:cNvPr id="9" name="Picture 8">
            <a:extLst>
              <a:ext uri="{FF2B5EF4-FFF2-40B4-BE49-F238E27FC236}">
                <a16:creationId xmlns:a16="http://schemas.microsoft.com/office/drawing/2014/main" id="{FB133107-23DD-9340-9876-4C280826F24C}"/>
              </a:ext>
            </a:extLst>
          </p:cNvPr>
          <p:cNvPicPr>
            <a:picLocks noChangeAspect="1"/>
          </p:cNvPicPr>
          <p:nvPr/>
        </p:nvPicPr>
        <p:blipFill>
          <a:blip r:embed="rId4"/>
          <a:stretch>
            <a:fillRect/>
          </a:stretch>
        </p:blipFill>
        <p:spPr>
          <a:xfrm>
            <a:off x="201225" y="1540242"/>
            <a:ext cx="866215" cy="1239136"/>
          </a:xfrm>
          <a:prstGeom prst="rect">
            <a:avLst/>
          </a:prstGeom>
        </p:spPr>
      </p:pic>
      <p:pic>
        <p:nvPicPr>
          <p:cNvPr id="3" name="Picture 2"/>
          <p:cNvPicPr>
            <a:picLocks noChangeAspect="1"/>
          </p:cNvPicPr>
          <p:nvPr/>
        </p:nvPicPr>
        <p:blipFill>
          <a:blip r:embed="rId5"/>
          <a:stretch>
            <a:fillRect/>
          </a:stretch>
        </p:blipFill>
        <p:spPr>
          <a:xfrm>
            <a:off x="9482203" y="15345"/>
            <a:ext cx="3522596" cy="2157590"/>
          </a:xfrm>
          <a:prstGeom prst="rect">
            <a:avLst/>
          </a:prstGeom>
        </p:spPr>
      </p:pic>
      <p:pic>
        <p:nvPicPr>
          <p:cNvPr id="2" name="Picture 1"/>
          <p:cNvPicPr>
            <a:picLocks noChangeAspect="1"/>
          </p:cNvPicPr>
          <p:nvPr/>
        </p:nvPicPr>
        <p:blipFill>
          <a:blip r:embed="rId6"/>
          <a:stretch>
            <a:fillRect/>
          </a:stretch>
        </p:blipFill>
        <p:spPr>
          <a:xfrm>
            <a:off x="11689200" y="8298000"/>
            <a:ext cx="1280271" cy="1322947"/>
          </a:xfrm>
          <a:prstGeom prst="rect">
            <a:avLst/>
          </a:prstGeom>
        </p:spPr>
      </p:pic>
    </p:spTree>
    <p:extLst>
      <p:ext uri="{BB962C8B-B14F-4D97-AF65-F5344CB8AC3E}">
        <p14:creationId xmlns:p14="http://schemas.microsoft.com/office/powerpoint/2010/main" val="285860958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3C1BC5-3140-034E-A203-27B4C76E61D2}"/>
              </a:ext>
            </a:extLst>
          </p:cNvPr>
          <p:cNvSpPr txBox="1"/>
          <p:nvPr/>
        </p:nvSpPr>
        <p:spPr>
          <a:xfrm>
            <a:off x="1161090" y="2779378"/>
            <a:ext cx="9601199"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just">
              <a:lnSpc>
                <a:spcPct val="150000"/>
              </a:lnSpc>
            </a:pPr>
            <a:endParaRPr lang="hr-HR" sz="1800" dirty="0"/>
          </a:p>
          <a:p>
            <a:pPr marL="342900" lvl="0" indent="-342900" algn="just">
              <a:lnSpc>
                <a:spcPct val="150000"/>
              </a:lnSpc>
              <a:buFont typeface="+mj-lt"/>
              <a:buAutoNum type="arabicPeriod" startAt="3"/>
            </a:pPr>
            <a:r>
              <a:rPr lang="hr-HR" sz="1800" dirty="0" err="1" smtClean="0"/>
              <a:t>Daycare</a:t>
            </a:r>
            <a:r>
              <a:rPr lang="hr-HR" sz="1800" dirty="0" smtClean="0"/>
              <a:t> </a:t>
            </a:r>
            <a:r>
              <a:rPr lang="hr-HR" sz="1800" dirty="0" err="1"/>
              <a:t>co-financing</a:t>
            </a:r>
            <a:r>
              <a:rPr lang="hr-HR" sz="1800" dirty="0"/>
              <a:t> </a:t>
            </a:r>
          </a:p>
          <a:p>
            <a:pPr marL="342900" lvl="0" indent="-342900" algn="just">
              <a:lnSpc>
                <a:spcPct val="150000"/>
              </a:lnSpc>
              <a:buBlip>
                <a:blip r:embed="rId2"/>
              </a:buBlip>
            </a:pPr>
            <a:r>
              <a:rPr lang="en-US" sz="1800" dirty="0" smtClean="0"/>
              <a:t>the </a:t>
            </a:r>
            <a:r>
              <a:rPr lang="en-US" sz="1800" dirty="0"/>
              <a:t>City of Zagreb co-finances daycare services whether they are owned by the City or private institutions</a:t>
            </a:r>
          </a:p>
          <a:p>
            <a:pPr marL="342900" lvl="0" indent="-342900" algn="just">
              <a:lnSpc>
                <a:spcPct val="150000"/>
              </a:lnSpc>
              <a:buBlip>
                <a:blip r:embed="rId2"/>
              </a:buBlip>
            </a:pPr>
            <a:r>
              <a:rPr lang="en-US" sz="1800" dirty="0"/>
              <a:t>co-financing depends on household per capita income </a:t>
            </a:r>
          </a:p>
          <a:p>
            <a:pPr marL="342900" lvl="0" indent="-342900" algn="just">
              <a:lnSpc>
                <a:spcPct val="150000"/>
              </a:lnSpc>
              <a:buBlip>
                <a:blip r:embed="rId2"/>
              </a:buBlip>
            </a:pPr>
            <a:r>
              <a:rPr lang="en-US" sz="1800" dirty="0"/>
              <a:t>families with more children very often receive free daycare services </a:t>
            </a:r>
          </a:p>
          <a:p>
            <a:pPr marL="342900" lvl="0" indent="-342900" algn="just">
              <a:lnSpc>
                <a:spcPct val="150000"/>
              </a:lnSpc>
              <a:buBlip>
                <a:blip r:embed="rId2"/>
              </a:buBlip>
            </a:pPr>
            <a:r>
              <a:rPr lang="en-US" sz="1800" dirty="0"/>
              <a:t>monthly economic price for one child is 253 €, max. amount for parents </a:t>
            </a:r>
            <a:r>
              <a:rPr lang="en-US" sz="1800" dirty="0" smtClean="0"/>
              <a:t>is </a:t>
            </a:r>
            <a:r>
              <a:rPr lang="en-US" sz="1800" dirty="0"/>
              <a:t>80 €</a:t>
            </a:r>
          </a:p>
          <a:p>
            <a:pPr marL="342900" lvl="0" indent="-342900" algn="just">
              <a:lnSpc>
                <a:spcPct val="150000"/>
              </a:lnSpc>
              <a:buBlip>
                <a:blip r:embed="rId2"/>
              </a:buBlip>
            </a:pPr>
            <a:r>
              <a:rPr lang="en-US" sz="1800" dirty="0" smtClean="0"/>
              <a:t>36,000 </a:t>
            </a:r>
            <a:r>
              <a:rPr lang="en-US" sz="1800" dirty="0"/>
              <a:t>children attended daycare in 2018 </a:t>
            </a:r>
          </a:p>
        </p:txBody>
      </p:sp>
      <p:pic>
        <p:nvPicPr>
          <p:cNvPr id="7" name="Picture 6">
            <a:extLst>
              <a:ext uri="{FF2B5EF4-FFF2-40B4-BE49-F238E27FC236}">
                <a16:creationId xmlns:a16="http://schemas.microsoft.com/office/drawing/2014/main" id="{2CE4A026-659E-4444-A1CC-2CDFAD902126}"/>
              </a:ext>
            </a:extLst>
          </p:cNvPr>
          <p:cNvPicPr>
            <a:picLocks noChangeAspect="1"/>
          </p:cNvPicPr>
          <p:nvPr/>
        </p:nvPicPr>
        <p:blipFill>
          <a:blip r:embed="rId3"/>
          <a:stretch>
            <a:fillRect/>
          </a:stretch>
        </p:blipFill>
        <p:spPr>
          <a:xfrm>
            <a:off x="0" y="18776"/>
            <a:ext cx="13004800" cy="2141034"/>
          </a:xfrm>
          <a:prstGeom prst="rect">
            <a:avLst/>
          </a:prstGeom>
        </p:spPr>
      </p:pic>
      <p:sp>
        <p:nvSpPr>
          <p:cNvPr id="8" name="Naslov">
            <a:extLst>
              <a:ext uri="{FF2B5EF4-FFF2-40B4-BE49-F238E27FC236}">
                <a16:creationId xmlns:a16="http://schemas.microsoft.com/office/drawing/2014/main" id="{0B6F4B63-166D-AF40-9749-322250B3730B}"/>
              </a:ext>
            </a:extLst>
          </p:cNvPr>
          <p:cNvSpPr txBox="1">
            <a:spLocks/>
          </p:cNvSpPr>
          <p:nvPr/>
        </p:nvSpPr>
        <p:spPr>
          <a:xfrm>
            <a:off x="1161090" y="1514517"/>
            <a:ext cx="10464801" cy="149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F3D84"/>
                </a:solidFill>
                <a:uFillTx/>
                <a:latin typeface="Helvetica"/>
                <a:ea typeface="Helvetica"/>
                <a:cs typeface="Helvetica"/>
                <a:sym typeface="Helvetica"/>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a:lstStyle>
          <a:p>
            <a:pPr hangingPunct="1"/>
            <a:r>
              <a:rPr lang="hr-HR" sz="4800" dirty="0" err="1"/>
              <a:t>Demographic</a:t>
            </a:r>
            <a:r>
              <a:rPr lang="hr-HR" sz="4800" dirty="0"/>
              <a:t> </a:t>
            </a:r>
            <a:r>
              <a:rPr lang="hr-HR" sz="4800" dirty="0" err="1"/>
              <a:t>policy</a:t>
            </a:r>
            <a:r>
              <a:rPr lang="hr-HR" sz="4800" dirty="0"/>
              <a:t> </a:t>
            </a:r>
            <a:r>
              <a:rPr lang="hr-HR" sz="4800" dirty="0" err="1"/>
              <a:t>measures</a:t>
            </a:r>
            <a:endParaRPr lang="hr-HR" sz="4800" dirty="0"/>
          </a:p>
        </p:txBody>
      </p:sp>
      <p:pic>
        <p:nvPicPr>
          <p:cNvPr id="9" name="Picture 8">
            <a:extLst>
              <a:ext uri="{FF2B5EF4-FFF2-40B4-BE49-F238E27FC236}">
                <a16:creationId xmlns:a16="http://schemas.microsoft.com/office/drawing/2014/main" id="{FB133107-23DD-9340-9876-4C280826F24C}"/>
              </a:ext>
            </a:extLst>
          </p:cNvPr>
          <p:cNvPicPr>
            <a:picLocks noChangeAspect="1"/>
          </p:cNvPicPr>
          <p:nvPr/>
        </p:nvPicPr>
        <p:blipFill>
          <a:blip r:embed="rId4"/>
          <a:stretch>
            <a:fillRect/>
          </a:stretch>
        </p:blipFill>
        <p:spPr>
          <a:xfrm>
            <a:off x="201225" y="1540242"/>
            <a:ext cx="866215" cy="1239136"/>
          </a:xfrm>
          <a:prstGeom prst="rect">
            <a:avLst/>
          </a:prstGeom>
        </p:spPr>
      </p:pic>
      <p:pic>
        <p:nvPicPr>
          <p:cNvPr id="3" name="Picture 2"/>
          <p:cNvPicPr>
            <a:picLocks noChangeAspect="1"/>
          </p:cNvPicPr>
          <p:nvPr/>
        </p:nvPicPr>
        <p:blipFill>
          <a:blip r:embed="rId5"/>
          <a:stretch>
            <a:fillRect/>
          </a:stretch>
        </p:blipFill>
        <p:spPr>
          <a:xfrm>
            <a:off x="10133556" y="18753"/>
            <a:ext cx="2918069" cy="2184351"/>
          </a:xfrm>
          <a:prstGeom prst="rect">
            <a:avLst/>
          </a:prstGeom>
        </p:spPr>
      </p:pic>
      <p:pic>
        <p:nvPicPr>
          <p:cNvPr id="2" name="Picture 1"/>
          <p:cNvPicPr>
            <a:picLocks noChangeAspect="1"/>
          </p:cNvPicPr>
          <p:nvPr/>
        </p:nvPicPr>
        <p:blipFill>
          <a:blip r:embed="rId6"/>
          <a:stretch>
            <a:fillRect/>
          </a:stretch>
        </p:blipFill>
        <p:spPr>
          <a:xfrm>
            <a:off x="11689200" y="8298000"/>
            <a:ext cx="1280271" cy="1322947"/>
          </a:xfrm>
          <a:prstGeom prst="rect">
            <a:avLst/>
          </a:prstGeom>
        </p:spPr>
      </p:pic>
    </p:spTree>
    <p:extLst>
      <p:ext uri="{BB962C8B-B14F-4D97-AF65-F5344CB8AC3E}">
        <p14:creationId xmlns:p14="http://schemas.microsoft.com/office/powerpoint/2010/main" val="298683701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E4A026-659E-4444-A1CC-2CDFAD902126}"/>
              </a:ext>
            </a:extLst>
          </p:cNvPr>
          <p:cNvPicPr>
            <a:picLocks noChangeAspect="1"/>
          </p:cNvPicPr>
          <p:nvPr/>
        </p:nvPicPr>
        <p:blipFill>
          <a:blip r:embed="rId2"/>
          <a:stretch>
            <a:fillRect/>
          </a:stretch>
        </p:blipFill>
        <p:spPr>
          <a:xfrm>
            <a:off x="0" y="18776"/>
            <a:ext cx="13004800" cy="2141034"/>
          </a:xfrm>
          <a:prstGeom prst="rect">
            <a:avLst/>
          </a:prstGeom>
        </p:spPr>
      </p:pic>
      <p:sp>
        <p:nvSpPr>
          <p:cNvPr id="8" name="Naslov">
            <a:extLst>
              <a:ext uri="{FF2B5EF4-FFF2-40B4-BE49-F238E27FC236}">
                <a16:creationId xmlns:a16="http://schemas.microsoft.com/office/drawing/2014/main" id="{0B6F4B63-166D-AF40-9749-322250B3730B}"/>
              </a:ext>
            </a:extLst>
          </p:cNvPr>
          <p:cNvSpPr txBox="1">
            <a:spLocks/>
          </p:cNvSpPr>
          <p:nvPr/>
        </p:nvSpPr>
        <p:spPr>
          <a:xfrm>
            <a:off x="1161090" y="1514517"/>
            <a:ext cx="10464801" cy="1494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F3D84"/>
                </a:solidFill>
                <a:uFillTx/>
                <a:latin typeface="Helvetica"/>
                <a:ea typeface="Helvetica"/>
                <a:cs typeface="Helvetica"/>
                <a:sym typeface="Helvetica"/>
              </a:defRPr>
            </a:lvl1pPr>
            <a:lvl2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2pPr>
            <a:lvl3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3pPr>
            <a:lvl4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4pPr>
            <a:lvl5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5pPr>
            <a:lvl6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6pPr>
            <a:lvl7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7pPr>
            <a:lvl8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8pPr>
            <a:lvl9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0433FF"/>
                </a:solidFill>
                <a:uFillTx/>
                <a:latin typeface="+mn-lt"/>
                <a:ea typeface="+mn-ea"/>
                <a:cs typeface="+mn-cs"/>
                <a:sym typeface="Helvetica Neue Medium"/>
              </a:defRPr>
            </a:lvl9pPr>
          </a:lstStyle>
          <a:p>
            <a:pPr hangingPunct="1"/>
            <a:r>
              <a:rPr lang="hr-HR" sz="4800" dirty="0" err="1"/>
              <a:t>Demographic</a:t>
            </a:r>
            <a:r>
              <a:rPr lang="hr-HR" sz="4800" dirty="0"/>
              <a:t> </a:t>
            </a:r>
            <a:r>
              <a:rPr lang="hr-HR" sz="4800" dirty="0" err="1"/>
              <a:t>policy</a:t>
            </a:r>
            <a:r>
              <a:rPr lang="hr-HR" sz="4800" dirty="0"/>
              <a:t> </a:t>
            </a:r>
            <a:r>
              <a:rPr lang="hr-HR" sz="4800" dirty="0" err="1"/>
              <a:t>measures</a:t>
            </a:r>
            <a:endParaRPr lang="hr-HR" sz="4800" dirty="0"/>
          </a:p>
        </p:txBody>
      </p:sp>
      <p:pic>
        <p:nvPicPr>
          <p:cNvPr id="9" name="Picture 8">
            <a:extLst>
              <a:ext uri="{FF2B5EF4-FFF2-40B4-BE49-F238E27FC236}">
                <a16:creationId xmlns:a16="http://schemas.microsoft.com/office/drawing/2014/main" id="{FB133107-23DD-9340-9876-4C280826F24C}"/>
              </a:ext>
            </a:extLst>
          </p:cNvPr>
          <p:cNvPicPr>
            <a:picLocks noChangeAspect="1"/>
          </p:cNvPicPr>
          <p:nvPr/>
        </p:nvPicPr>
        <p:blipFill>
          <a:blip r:embed="rId3"/>
          <a:stretch>
            <a:fillRect/>
          </a:stretch>
        </p:blipFill>
        <p:spPr>
          <a:xfrm>
            <a:off x="201225" y="1540242"/>
            <a:ext cx="866215" cy="1239136"/>
          </a:xfrm>
          <a:prstGeom prst="rect">
            <a:avLst/>
          </a:prstGeom>
        </p:spPr>
      </p:pic>
      <p:sp>
        <p:nvSpPr>
          <p:cNvPr id="3" name="Rectangle 2"/>
          <p:cNvSpPr/>
          <p:nvPr/>
        </p:nvSpPr>
        <p:spPr>
          <a:xfrm>
            <a:off x="1134810" y="3221244"/>
            <a:ext cx="9370860" cy="3416320"/>
          </a:xfrm>
          <a:prstGeom prst="rect">
            <a:avLst/>
          </a:prstGeom>
        </p:spPr>
        <p:txBody>
          <a:bodyPr wrap="square">
            <a:spAutoFit/>
          </a:bodyPr>
          <a:lstStyle/>
          <a:p>
            <a:pPr marL="342900" indent="-342900" algn="just">
              <a:lnSpc>
                <a:spcPct val="150000"/>
              </a:lnSpc>
              <a:buFont typeface="+mj-lt"/>
              <a:buAutoNum type="arabicPeriod" startAt="4"/>
            </a:pPr>
            <a:r>
              <a:rPr lang="en-US" sz="1800" dirty="0" smtClean="0"/>
              <a:t>Extended </a:t>
            </a:r>
            <a:r>
              <a:rPr lang="en-US" sz="1800" dirty="0"/>
              <a:t>day </a:t>
            </a:r>
            <a:r>
              <a:rPr lang="en-US" sz="1800" dirty="0" err="1"/>
              <a:t>programme</a:t>
            </a:r>
            <a:r>
              <a:rPr lang="en-US" sz="1800" dirty="0"/>
              <a:t> in primary </a:t>
            </a:r>
            <a:r>
              <a:rPr lang="en-US" sz="1800" dirty="0" smtClean="0"/>
              <a:t>schools</a:t>
            </a:r>
            <a:endParaRPr lang="hr-HR" sz="1800" dirty="0" smtClean="0"/>
          </a:p>
          <a:p>
            <a:pPr marL="342900" lvl="0" indent="-342900" algn="just">
              <a:lnSpc>
                <a:spcPct val="150000"/>
              </a:lnSpc>
              <a:buBlip>
                <a:blip r:embed="rId4"/>
              </a:buBlip>
            </a:pPr>
            <a:r>
              <a:rPr lang="en-US" sz="1800" dirty="0" smtClean="0"/>
              <a:t> </a:t>
            </a:r>
            <a:r>
              <a:rPr lang="en-US" sz="1800" dirty="0"/>
              <a:t>the City of Zagreb also provide funding for extended day </a:t>
            </a:r>
            <a:r>
              <a:rPr lang="en-US" sz="1800" dirty="0" err="1"/>
              <a:t>programme</a:t>
            </a:r>
            <a:r>
              <a:rPr lang="en-US" sz="1800" dirty="0"/>
              <a:t> in first three grades (children have lessons in the morning and afterwards they have lunch and tutoring time for doing </a:t>
            </a:r>
            <a:r>
              <a:rPr lang="en-US" sz="1800" dirty="0" err="1"/>
              <a:t>homeworks</a:t>
            </a:r>
            <a:r>
              <a:rPr lang="en-US" sz="1800" dirty="0"/>
              <a:t> with trained teachers; they stay in school from 8 till 5 pm) </a:t>
            </a:r>
          </a:p>
          <a:p>
            <a:pPr marL="342900" lvl="0" indent="-342900" algn="just">
              <a:lnSpc>
                <a:spcPct val="150000"/>
              </a:lnSpc>
              <a:buBlip>
                <a:blip r:embed="rId4"/>
              </a:buBlip>
            </a:pPr>
            <a:r>
              <a:rPr lang="en-US" sz="1800" dirty="0"/>
              <a:t>co-financing depends on household per capita income </a:t>
            </a:r>
          </a:p>
          <a:p>
            <a:pPr marL="342900" lvl="0" indent="-342900" algn="just">
              <a:lnSpc>
                <a:spcPct val="150000"/>
              </a:lnSpc>
              <a:buBlip>
                <a:blip r:embed="rId4"/>
              </a:buBlip>
            </a:pPr>
            <a:r>
              <a:rPr lang="en-US" sz="1800" dirty="0"/>
              <a:t>families with more children very often receive free services </a:t>
            </a:r>
          </a:p>
          <a:p>
            <a:pPr marL="342900" lvl="0" indent="-342900" algn="just">
              <a:lnSpc>
                <a:spcPct val="150000"/>
              </a:lnSpc>
              <a:buBlip>
                <a:blip r:embed="rId4"/>
              </a:buBlip>
            </a:pPr>
            <a:r>
              <a:rPr lang="en-US" sz="1800" dirty="0" smtClean="0"/>
              <a:t>over </a:t>
            </a:r>
            <a:r>
              <a:rPr lang="en-US" sz="1800" dirty="0"/>
              <a:t>13,000 children attended extended day </a:t>
            </a:r>
            <a:r>
              <a:rPr lang="en-US" sz="1800" dirty="0" err="1"/>
              <a:t>programme</a:t>
            </a:r>
            <a:r>
              <a:rPr lang="en-US" sz="1800" dirty="0"/>
              <a:t> in 2018 </a:t>
            </a:r>
          </a:p>
        </p:txBody>
      </p:sp>
      <p:pic>
        <p:nvPicPr>
          <p:cNvPr id="4" name="Picture 3"/>
          <p:cNvPicPr>
            <a:picLocks noChangeAspect="1"/>
          </p:cNvPicPr>
          <p:nvPr/>
        </p:nvPicPr>
        <p:blipFill>
          <a:blip r:embed="rId5"/>
          <a:stretch>
            <a:fillRect/>
          </a:stretch>
        </p:blipFill>
        <p:spPr>
          <a:xfrm>
            <a:off x="8006541" y="18776"/>
            <a:ext cx="4998259" cy="2141034"/>
          </a:xfrm>
          <a:prstGeom prst="rect">
            <a:avLst/>
          </a:prstGeom>
        </p:spPr>
      </p:pic>
      <p:pic>
        <p:nvPicPr>
          <p:cNvPr id="2" name="Picture 1"/>
          <p:cNvPicPr>
            <a:picLocks noChangeAspect="1"/>
          </p:cNvPicPr>
          <p:nvPr/>
        </p:nvPicPr>
        <p:blipFill>
          <a:blip r:embed="rId6"/>
          <a:stretch>
            <a:fillRect/>
          </a:stretch>
        </p:blipFill>
        <p:spPr>
          <a:xfrm>
            <a:off x="11689200" y="8298000"/>
            <a:ext cx="1280271" cy="1322947"/>
          </a:xfrm>
          <a:prstGeom prst="rect">
            <a:avLst/>
          </a:prstGeom>
        </p:spPr>
      </p:pic>
    </p:spTree>
    <p:extLst>
      <p:ext uri="{BB962C8B-B14F-4D97-AF65-F5344CB8AC3E}">
        <p14:creationId xmlns:p14="http://schemas.microsoft.com/office/powerpoint/2010/main" val="272726313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1172</Words>
  <Application>Microsoft Office PowerPoint</Application>
  <PresentationFormat>Custom</PresentationFormat>
  <Paragraphs>90</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Helvetica</vt:lpstr>
      <vt:lpstr>Helvetica Light</vt:lpstr>
      <vt:lpstr>Helvetica Neue</vt:lpstr>
      <vt:lpstr>Helvetica Neue Light</vt:lpstr>
      <vt:lpstr>Helvetica Neue Medium</vt:lpstr>
      <vt:lpstr>Helvetica Neue Thin</vt:lpstr>
      <vt:lpstr>Times New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dc:title>
  <dc:creator>Jelena Svilar</dc:creator>
  <cp:lastModifiedBy>Koraljka Eterović</cp:lastModifiedBy>
  <cp:revision>63</cp:revision>
  <cp:lastPrinted>2019-11-21T14:01:32Z</cp:lastPrinted>
  <dcterms:modified xsi:type="dcterms:W3CDTF">2019-12-02T12:55:38Z</dcterms:modified>
</cp:coreProperties>
</file>